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32"/>
  </p:notesMasterIdLst>
  <p:sldIdLst>
    <p:sldId id="389" r:id="rId2"/>
    <p:sldId id="259" r:id="rId3"/>
    <p:sldId id="11089065" r:id="rId4"/>
    <p:sldId id="11089077" r:id="rId5"/>
    <p:sldId id="11089021" r:id="rId6"/>
    <p:sldId id="11089071" r:id="rId7"/>
    <p:sldId id="11089078" r:id="rId8"/>
    <p:sldId id="11089089" r:id="rId9"/>
    <p:sldId id="11089015" r:id="rId10"/>
    <p:sldId id="11089080" r:id="rId11"/>
    <p:sldId id="11089088" r:id="rId12"/>
    <p:sldId id="11089095" r:id="rId13"/>
    <p:sldId id="11089017" r:id="rId14"/>
    <p:sldId id="11089087" r:id="rId15"/>
    <p:sldId id="11089079" r:id="rId16"/>
    <p:sldId id="11089070" r:id="rId17"/>
    <p:sldId id="11089066" r:id="rId18"/>
    <p:sldId id="11089067" r:id="rId19"/>
    <p:sldId id="11089018" r:id="rId20"/>
    <p:sldId id="11089099" r:id="rId21"/>
    <p:sldId id="11089081" r:id="rId22"/>
    <p:sldId id="11089019" r:id="rId23"/>
    <p:sldId id="11089098" r:id="rId24"/>
    <p:sldId id="11089083" r:id="rId25"/>
    <p:sldId id="11089100" r:id="rId26"/>
    <p:sldId id="11089101" r:id="rId27"/>
    <p:sldId id="11089091" r:id="rId28"/>
    <p:sldId id="11089092" r:id="rId29"/>
    <p:sldId id="11089090" r:id="rId30"/>
    <p:sldId id="424" r:id="rId31"/>
  </p:sldIdLst>
  <p:sldSz cx="12225338" cy="6877050"/>
  <p:notesSz cx="6669088" cy="9926638"/>
  <p:custDataLst>
    <p:tags r:id="rId33"/>
  </p:custDataLst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orient="horz" pos="922" userDrawn="1">
          <p15:clr>
            <a:srgbClr val="A4A3A4"/>
          </p15:clr>
        </p15:guide>
        <p15:guide id="3" orient="horz" pos="3600" userDrawn="1">
          <p15:clr>
            <a:srgbClr val="A4A3A4"/>
          </p15:clr>
        </p15:guide>
        <p15:guide id="4" orient="horz" pos="3721" userDrawn="1">
          <p15:clr>
            <a:srgbClr val="A4A3A4"/>
          </p15:clr>
        </p15:guide>
        <p15:guide id="5" pos="3849" userDrawn="1">
          <p15:clr>
            <a:srgbClr val="A4A3A4"/>
          </p15:clr>
        </p15:guide>
        <p15:guide id="6" pos="308" userDrawn="1">
          <p15:clr>
            <a:srgbClr val="A4A3A4"/>
          </p15:clr>
        </p15:guide>
        <p15:guide id="7" userDrawn="1">
          <p15:clr>
            <a:srgbClr val="A4A3A4"/>
          </p15:clr>
        </p15:guide>
        <p15:guide id="8" pos="7554" userDrawn="1">
          <p15:clr>
            <a:srgbClr val="A4A3A4"/>
          </p15:clr>
        </p15:guide>
        <p15:guide id="9" pos="38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72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3692"/>
    <a:srgbClr val="009BE1"/>
    <a:srgbClr val="1475CF"/>
    <a:srgbClr val="108ECF"/>
    <a:srgbClr val="A0D8F5"/>
    <a:srgbClr val="E5E8E9"/>
    <a:srgbClr val="1F1A17"/>
    <a:srgbClr val="3BB3C3"/>
    <a:srgbClr val="00FF00"/>
    <a:srgbClr val="CF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438" autoAdjust="0"/>
  </p:normalViewPr>
  <p:slideViewPr>
    <p:cSldViewPr showGuides="1">
      <p:cViewPr varScale="1">
        <p:scale>
          <a:sx n="79" d="100"/>
          <a:sy n="79" d="100"/>
        </p:scale>
        <p:origin x="178" y="55"/>
      </p:cViewPr>
      <p:guideLst>
        <p:guide orient="horz" pos="2228"/>
        <p:guide orient="horz" pos="922"/>
        <p:guide orient="horz" pos="3600"/>
        <p:guide orient="horz" pos="3721"/>
        <p:guide pos="3849"/>
        <p:guide pos="308"/>
        <p:guide/>
        <p:guide pos="7554"/>
        <p:guide pos="3851"/>
      </p:guideLst>
    </p:cSldViewPr>
  </p:slideViewPr>
  <p:outlineViewPr>
    <p:cViewPr>
      <p:scale>
        <a:sx n="33" d="100"/>
        <a:sy n="33" d="100"/>
      </p:scale>
      <p:origin x="0" y="49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3048" y="-102"/>
      </p:cViewPr>
      <p:guideLst>
        <p:guide orient="horz" pos="3172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00149\Documents\icts%20&#20135;&#33021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00149\Documents\icts%20&#20135;&#33021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/>
              <a:t>不含串扰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'[icts 产能.xlsx]Sheet1'!$D$1</c:f>
              <c:strCache>
                <c:ptCount val="1"/>
                <c:pt idx="0">
                  <c:v>极致汇仪耗时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'[icts 产能.xlsx]Sheet1'!$C$2:$C$7</c:f>
              <c:strCache>
                <c:ptCount val="6"/>
                <c:pt idx="0">
                  <c:v>A客户16 pairs 2000点</c:v>
                </c:pt>
                <c:pt idx="1">
                  <c:v>B客户16 pairs 2000点</c:v>
                </c:pt>
                <c:pt idx="2">
                  <c:v>D客户12 pairs 2000点</c:v>
                </c:pt>
                <c:pt idx="3">
                  <c:v>H客户8 pairs 4000点</c:v>
                </c:pt>
                <c:pt idx="4">
                  <c:v>E客户16 pairs 4000点</c:v>
                </c:pt>
                <c:pt idx="5">
                  <c:v>F客户16 cables</c:v>
                </c:pt>
              </c:strCache>
            </c:strRef>
          </c:cat>
          <c:val>
            <c:numRef>
              <c:f>'[icts 产能.xlsx]Sheet1'!$D$2:$D$7</c:f>
              <c:numCache>
                <c:formatCode>General</c:formatCode>
                <c:ptCount val="6"/>
                <c:pt idx="0">
                  <c:v>19</c:v>
                </c:pt>
                <c:pt idx="1">
                  <c:v>19</c:v>
                </c:pt>
                <c:pt idx="2">
                  <c:v>17</c:v>
                </c:pt>
                <c:pt idx="3">
                  <c:v>17</c:v>
                </c:pt>
                <c:pt idx="4">
                  <c:v>32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88-4E14-85A1-41E0F756ED62}"/>
            </c:ext>
          </c:extLst>
        </c:ser>
        <c:ser>
          <c:idx val="1"/>
          <c:order val="1"/>
          <c:tx>
            <c:strRef>
              <c:f>'[icts 产能.xlsx]Sheet1'!$E$1</c:f>
              <c:strCache>
                <c:ptCount val="1"/>
                <c:pt idx="0">
                  <c:v>友商耗时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188-4E14-85A1-41E0F756ED62}"/>
                </c:ext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188-4E14-85A1-41E0F756ED62}"/>
                </c:ext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188-4E14-85A1-41E0F756ED6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188-4E14-85A1-41E0F756ED62}"/>
                </c:ext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3188-4E14-85A1-41E0F756ED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188-4E14-85A1-41E0F756ED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'[icts 产能.xlsx]Sheet1'!$C$2:$C$7</c:f>
              <c:strCache>
                <c:ptCount val="6"/>
                <c:pt idx="0">
                  <c:v>A客户16 pairs 2000点</c:v>
                </c:pt>
                <c:pt idx="1">
                  <c:v>B客户16 pairs 2000点</c:v>
                </c:pt>
                <c:pt idx="2">
                  <c:v>D客户12 pairs 2000点</c:v>
                </c:pt>
                <c:pt idx="3">
                  <c:v>H客户8 pairs 4000点</c:v>
                </c:pt>
                <c:pt idx="4">
                  <c:v>E客户16 pairs 4000点</c:v>
                </c:pt>
                <c:pt idx="5">
                  <c:v>F客户16 cables</c:v>
                </c:pt>
              </c:strCache>
            </c:strRef>
          </c:cat>
          <c:val>
            <c:numRef>
              <c:f>'[icts 产能.xlsx]Sheet1'!$E$2:$E$7</c:f>
              <c:numCache>
                <c:formatCode>General</c:formatCode>
                <c:ptCount val="6"/>
                <c:pt idx="0">
                  <c:v>38</c:v>
                </c:pt>
                <c:pt idx="1">
                  <c:v>30</c:v>
                </c:pt>
                <c:pt idx="2">
                  <c:v>34</c:v>
                </c:pt>
                <c:pt idx="3">
                  <c:v>66</c:v>
                </c:pt>
                <c:pt idx="4">
                  <c:v>45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188-4E14-85A1-41E0F756E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1127480"/>
        <c:axId val="941121000"/>
      </c:barChart>
      <c:lineChart>
        <c:grouping val="standard"/>
        <c:varyColors val="0"/>
        <c:ser>
          <c:idx val="2"/>
          <c:order val="2"/>
          <c:tx>
            <c:strRef>
              <c:f>'[icts 产能.xlsx]Sheet1'!$H$1</c:f>
              <c:strCache>
                <c:ptCount val="1"/>
                <c:pt idx="0">
                  <c:v>产能提升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46570554827436E-2"/>
                  <c:y val="-8.35133189344852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3188-4E14-85A1-41E0F756ED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'[icts 产能.xlsx]Sheet1'!$C$2:$C$7</c:f>
              <c:strCache>
                <c:ptCount val="6"/>
                <c:pt idx="0">
                  <c:v>A客户16 pairs 2000点</c:v>
                </c:pt>
                <c:pt idx="1">
                  <c:v>B客户16 pairs 2000点</c:v>
                </c:pt>
                <c:pt idx="2">
                  <c:v>D客户12 pairs 2000点</c:v>
                </c:pt>
                <c:pt idx="3">
                  <c:v>H客户8 pairs 4000点</c:v>
                </c:pt>
                <c:pt idx="4">
                  <c:v>E客户16 pairs 4000点</c:v>
                </c:pt>
                <c:pt idx="5">
                  <c:v>F客户16 cables</c:v>
                </c:pt>
              </c:strCache>
            </c:strRef>
          </c:cat>
          <c:val>
            <c:numRef>
              <c:f>'[icts 产能.xlsx]Sheet1'!$H$2:$H$7</c:f>
              <c:numCache>
                <c:formatCode>0%</c:formatCode>
                <c:ptCount val="6"/>
                <c:pt idx="0">
                  <c:v>1</c:v>
                </c:pt>
                <c:pt idx="1">
                  <c:v>0.57894736842105299</c:v>
                </c:pt>
                <c:pt idx="2">
                  <c:v>1</c:v>
                </c:pt>
                <c:pt idx="3">
                  <c:v>2.8823529411764701</c:v>
                </c:pt>
                <c:pt idx="4">
                  <c:v>0.40625</c:v>
                </c:pt>
                <c:pt idx="5">
                  <c:v>0.75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188-4E14-85A1-41E0F756E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2064552"/>
        <c:axId val="942063112"/>
      </c:lineChart>
      <c:catAx>
        <c:axId val="941127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1121000"/>
        <c:crosses val="autoZero"/>
        <c:auto val="1"/>
        <c:lblAlgn val="ctr"/>
        <c:lblOffset val="100"/>
        <c:noMultiLvlLbl val="0"/>
      </c:catAx>
      <c:valAx>
        <c:axId val="94112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1127480"/>
        <c:crosses val="autoZero"/>
        <c:crossBetween val="between"/>
      </c:valAx>
      <c:catAx>
        <c:axId val="942064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42063112"/>
        <c:crosses val="autoZero"/>
        <c:auto val="1"/>
        <c:lblAlgn val="ctr"/>
        <c:lblOffset val="100"/>
        <c:noMultiLvlLbl val="0"/>
      </c:catAx>
      <c:valAx>
        <c:axId val="94206311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2064552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29f56ca-6e5b-4250-b135-c673d00a769e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/>
              <a:t>含串扰测试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'[icts 产能.xlsx]Sheet1'!$D$1</c:f>
              <c:strCache>
                <c:ptCount val="1"/>
                <c:pt idx="0">
                  <c:v>极致汇仪耗时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'[icts 产能.xlsx]Sheet1'!$C$9:$C$12</c:f>
              <c:strCache>
                <c:ptCount val="4"/>
                <c:pt idx="0">
                  <c:v>M客户16 pairs加串扰</c:v>
                </c:pt>
                <c:pt idx="1">
                  <c:v>N客户16 pairs加串扰</c:v>
                </c:pt>
                <c:pt idx="2">
                  <c:v>N客户16 pairs加全串扰</c:v>
                </c:pt>
                <c:pt idx="3">
                  <c:v>H客户8 pairs 加串扰</c:v>
                </c:pt>
              </c:strCache>
            </c:strRef>
          </c:cat>
          <c:val>
            <c:numRef>
              <c:f>'[icts 产能.xlsx]Sheet1'!$D$9:$D$12</c:f>
              <c:numCache>
                <c:formatCode>General</c:formatCode>
                <c:ptCount val="4"/>
                <c:pt idx="0">
                  <c:v>198</c:v>
                </c:pt>
                <c:pt idx="1">
                  <c:v>165</c:v>
                </c:pt>
                <c:pt idx="2">
                  <c:v>440</c:v>
                </c:pt>
                <c:pt idx="3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F1-4EDB-8694-4B193DBAC2DD}"/>
            </c:ext>
          </c:extLst>
        </c:ser>
        <c:ser>
          <c:idx val="1"/>
          <c:order val="1"/>
          <c:tx>
            <c:strRef>
              <c:f>'[icts 产能.xlsx]Sheet1'!$E$1</c:f>
              <c:strCache>
                <c:ptCount val="1"/>
                <c:pt idx="0">
                  <c:v>友商耗时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'[icts 产能.xlsx]Sheet1'!$C$9:$C$12</c:f>
              <c:strCache>
                <c:ptCount val="4"/>
                <c:pt idx="0">
                  <c:v>M客户16 pairs加串扰</c:v>
                </c:pt>
                <c:pt idx="1">
                  <c:v>N客户16 pairs加串扰</c:v>
                </c:pt>
                <c:pt idx="2">
                  <c:v>N客户16 pairs加全串扰</c:v>
                </c:pt>
                <c:pt idx="3">
                  <c:v>H客户8 pairs 加串扰</c:v>
                </c:pt>
              </c:strCache>
            </c:strRef>
          </c:cat>
          <c:val>
            <c:numRef>
              <c:f>'[icts 产能.xlsx]Sheet1'!$E$9:$E$12</c:f>
              <c:numCache>
                <c:formatCode>General</c:formatCode>
                <c:ptCount val="4"/>
                <c:pt idx="0">
                  <c:v>290</c:v>
                </c:pt>
                <c:pt idx="1">
                  <c:v>383</c:v>
                </c:pt>
                <c:pt idx="2">
                  <c:v>850</c:v>
                </c:pt>
                <c:pt idx="3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F1-4EDB-8694-4B193DBAC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1127480"/>
        <c:axId val="941121000"/>
      </c:barChart>
      <c:lineChart>
        <c:grouping val="standard"/>
        <c:varyColors val="0"/>
        <c:ser>
          <c:idx val="2"/>
          <c:order val="2"/>
          <c:tx>
            <c:strRef>
              <c:f>'[icts 产能.xlsx]Sheet1'!$H$1</c:f>
              <c:strCache>
                <c:ptCount val="1"/>
                <c:pt idx="0">
                  <c:v>产能提升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48286604361371E-2"/>
                  <c:y val="-2.30381569474443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2F1-4EDB-8694-4B193DBAC2DD}"/>
                </c:ext>
              </c:extLst>
            </c:dLbl>
            <c:dLbl>
              <c:idx val="1"/>
              <c:layout>
                <c:manualLayout>
                  <c:x val="-5.2424639580602901E-2"/>
                  <c:y val="-2.303815694744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2F1-4EDB-8694-4B193DBAC2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'[icts 产能.xlsx]Sheet1'!$C$9:$C$12</c:f>
              <c:strCache>
                <c:ptCount val="4"/>
                <c:pt idx="0">
                  <c:v>M客户16 pairs加串扰</c:v>
                </c:pt>
                <c:pt idx="1">
                  <c:v>N客户16 pairs加串扰</c:v>
                </c:pt>
                <c:pt idx="2">
                  <c:v>N客户16 pairs加全串扰</c:v>
                </c:pt>
                <c:pt idx="3">
                  <c:v>H客户8 pairs 加串扰</c:v>
                </c:pt>
              </c:strCache>
            </c:strRef>
          </c:cat>
          <c:val>
            <c:numRef>
              <c:f>'[icts 产能.xlsx]Sheet1'!$H$9:$H$12</c:f>
              <c:numCache>
                <c:formatCode>0%</c:formatCode>
                <c:ptCount val="4"/>
                <c:pt idx="0">
                  <c:v>0.46464646464646497</c:v>
                </c:pt>
                <c:pt idx="1">
                  <c:v>1.3212121212121199</c:v>
                </c:pt>
                <c:pt idx="2">
                  <c:v>0.93181818181818199</c:v>
                </c:pt>
                <c:pt idx="3">
                  <c:v>2.6666666666666701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2F1-4EDB-8694-4B193DBAC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2064552"/>
        <c:axId val="942063112"/>
      </c:lineChart>
      <c:catAx>
        <c:axId val="941127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1121000"/>
        <c:crosses val="autoZero"/>
        <c:auto val="1"/>
        <c:lblAlgn val="ctr"/>
        <c:lblOffset val="100"/>
        <c:noMultiLvlLbl val="0"/>
      </c:catAx>
      <c:valAx>
        <c:axId val="94112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1127480"/>
        <c:crosses val="autoZero"/>
        <c:crossBetween val="between"/>
      </c:valAx>
      <c:catAx>
        <c:axId val="942064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942063112"/>
        <c:crosses val="autoZero"/>
        <c:auto val="1"/>
        <c:lblAlgn val="ctr"/>
        <c:lblOffset val="100"/>
        <c:noMultiLvlLbl val="0"/>
      </c:catAx>
      <c:valAx>
        <c:axId val="94206311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942064552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c045b878-3fb5-4b1b-8f98-159f84e1761e}"/>
      </c:ext>
    </c:extLst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486816-3C25-4510-8CD7-EB4E52BE3ECA}" type="doc">
      <dgm:prSet loTypeId="urn:microsoft.com/office/officeart/2005/8/layout/arrow2#1" loCatId="process" qsTypeId="urn:microsoft.com/office/officeart/2005/8/quickstyle/3d1#1" qsCatId="3D" csTypeId="urn:microsoft.com/office/officeart/2005/8/colors/accent1_2#1" csCatId="accent1" phldr="1"/>
      <dgm:spPr/>
    </dgm:pt>
    <dgm:pt modelId="{048BDEAC-DD4E-4F45-A8F0-7CD9D14D42F5}">
      <dgm:prSet phldrT="[文本]" custT="1"/>
      <dgm:spPr/>
      <dgm:t>
        <a:bodyPr/>
        <a:lstStyle/>
        <a:p>
          <a:r>
            <a:rPr lang="en-US" altLang="zh-CN" sz="1600" dirty="0"/>
            <a:t>2016</a:t>
          </a:r>
          <a:r>
            <a:rPr lang="zh-CN" altLang="en-US" sz="1600" dirty="0"/>
            <a:t>：</a:t>
          </a:r>
          <a:r>
            <a:rPr lang="zh-CN" altLang="en-US" sz="1400" dirty="0"/>
            <a:t>开始研发</a:t>
          </a:r>
          <a:r>
            <a:rPr lang="en-US" altLang="zh-CN" sz="1400" dirty="0"/>
            <a:t>VNA</a:t>
          </a:r>
          <a:endParaRPr lang="zh-CN" altLang="en-US" sz="1400" dirty="0"/>
        </a:p>
      </dgm:t>
    </dgm:pt>
    <dgm:pt modelId="{89B39C1A-8B0F-420D-B53E-119683773E58}" type="parTrans" cxnId="{A790597F-F814-457C-B389-5DB7DA0FDE80}">
      <dgm:prSet/>
      <dgm:spPr/>
      <dgm:t>
        <a:bodyPr/>
        <a:lstStyle/>
        <a:p>
          <a:endParaRPr lang="zh-CN" altLang="en-US"/>
        </a:p>
      </dgm:t>
    </dgm:pt>
    <dgm:pt modelId="{A0798FC2-7119-4773-A583-0A548DE94E6A}" type="sibTrans" cxnId="{A790597F-F814-457C-B389-5DB7DA0FDE80}">
      <dgm:prSet/>
      <dgm:spPr/>
      <dgm:t>
        <a:bodyPr/>
        <a:lstStyle/>
        <a:p>
          <a:endParaRPr lang="zh-CN" altLang="en-US"/>
        </a:p>
      </dgm:t>
    </dgm:pt>
    <dgm:pt modelId="{5A4DDDC2-D8A9-4831-BED6-C7AA6533916C}">
      <dgm:prSet phldrT="[文本]" custT="1"/>
      <dgm:spPr/>
      <dgm:t>
        <a:bodyPr/>
        <a:lstStyle/>
        <a:p>
          <a:r>
            <a:rPr lang="en-US" altLang="zh-CN" sz="1700" dirty="0"/>
            <a:t>2019</a:t>
          </a:r>
          <a:r>
            <a:rPr lang="zh-CN" altLang="en-US" sz="1700" dirty="0"/>
            <a:t>：</a:t>
          </a:r>
          <a:r>
            <a:rPr lang="zh-CN" altLang="en-US" sz="1400" dirty="0"/>
            <a:t>推出第一款</a:t>
          </a:r>
          <a:r>
            <a:rPr lang="en-US" altLang="zh-CN" sz="1400" dirty="0"/>
            <a:t>8.5G</a:t>
          </a:r>
          <a:r>
            <a:rPr lang="zh-CN" altLang="en-US" sz="1400" dirty="0"/>
            <a:t>产品</a:t>
          </a:r>
        </a:p>
      </dgm:t>
    </dgm:pt>
    <dgm:pt modelId="{5AEDB4E1-153D-4EF9-A43E-EC0EB4E8C3CD}" type="parTrans" cxnId="{561A5A42-BD5C-44DF-AA3C-54E9B419312B}">
      <dgm:prSet/>
      <dgm:spPr/>
      <dgm:t>
        <a:bodyPr/>
        <a:lstStyle/>
        <a:p>
          <a:endParaRPr lang="zh-CN" altLang="en-US"/>
        </a:p>
      </dgm:t>
    </dgm:pt>
    <dgm:pt modelId="{9040AB04-DCE3-4283-A9C9-6F889BBBDEE6}" type="sibTrans" cxnId="{561A5A42-BD5C-44DF-AA3C-54E9B419312B}">
      <dgm:prSet/>
      <dgm:spPr/>
      <dgm:t>
        <a:bodyPr/>
        <a:lstStyle/>
        <a:p>
          <a:endParaRPr lang="zh-CN" altLang="en-US"/>
        </a:p>
      </dgm:t>
    </dgm:pt>
    <dgm:pt modelId="{E0FD4731-ED4E-46F7-9449-BF6DFA8032E1}">
      <dgm:prSet phldrT="[文本]" custT="1"/>
      <dgm:spPr/>
      <dgm:t>
        <a:bodyPr/>
        <a:lstStyle/>
        <a:p>
          <a:r>
            <a:rPr lang="en-US" altLang="zh-CN" sz="2000" dirty="0"/>
            <a:t>2022</a:t>
          </a:r>
          <a:r>
            <a:rPr lang="zh-CN" altLang="en-US" sz="2000" dirty="0"/>
            <a:t>：</a:t>
          </a:r>
          <a:endParaRPr lang="en-US" altLang="zh-CN" sz="2000" dirty="0"/>
        </a:p>
        <a:p>
          <a:r>
            <a:rPr lang="zh-CN" altLang="en-US" sz="1400" dirty="0"/>
            <a:t>推出</a:t>
          </a:r>
          <a:r>
            <a:rPr lang="en-US" altLang="zh-CN" sz="1400" dirty="0"/>
            <a:t>26.5G</a:t>
          </a:r>
          <a:r>
            <a:rPr lang="zh-CN" altLang="en-US" sz="1400" dirty="0"/>
            <a:t>产品</a:t>
          </a:r>
        </a:p>
      </dgm:t>
    </dgm:pt>
    <dgm:pt modelId="{6EDED977-D0CA-419D-8A55-CB3EE3651340}" type="parTrans" cxnId="{7D442B14-CB68-477E-8072-556A6D77F707}">
      <dgm:prSet/>
      <dgm:spPr/>
      <dgm:t>
        <a:bodyPr/>
        <a:lstStyle/>
        <a:p>
          <a:endParaRPr lang="zh-CN" altLang="en-US"/>
        </a:p>
      </dgm:t>
    </dgm:pt>
    <dgm:pt modelId="{73EEB514-10EC-4439-87F8-B7CEE022A343}" type="sibTrans" cxnId="{7D442B14-CB68-477E-8072-556A6D77F707}">
      <dgm:prSet/>
      <dgm:spPr/>
      <dgm:t>
        <a:bodyPr/>
        <a:lstStyle/>
        <a:p>
          <a:endParaRPr lang="zh-CN" altLang="en-US"/>
        </a:p>
      </dgm:t>
    </dgm:pt>
    <dgm:pt modelId="{55B99E39-2BA7-4478-A3D8-156BF7AB13F9}">
      <dgm:prSet phldrT="[文本]" custT="1"/>
      <dgm:spPr/>
      <dgm:t>
        <a:bodyPr/>
        <a:lstStyle/>
        <a:p>
          <a:r>
            <a:rPr lang="en-US" altLang="zh-CN" sz="2500" dirty="0"/>
            <a:t>2023</a:t>
          </a:r>
          <a:r>
            <a:rPr lang="zh-CN" altLang="en-US" sz="2500" dirty="0"/>
            <a:t>：</a:t>
          </a:r>
          <a:endParaRPr lang="en-US" altLang="zh-CN" sz="2500" dirty="0"/>
        </a:p>
        <a:p>
          <a:r>
            <a:rPr lang="zh-CN" altLang="en-US" sz="1400" dirty="0"/>
            <a:t>推出</a:t>
          </a:r>
          <a:r>
            <a:rPr lang="en-US" altLang="zh-CN" sz="1400" dirty="0"/>
            <a:t>43.5G</a:t>
          </a:r>
          <a:r>
            <a:rPr lang="zh-CN" altLang="en-US" sz="1400" dirty="0"/>
            <a:t>产品、</a:t>
          </a:r>
          <a:r>
            <a:rPr lang="en-US" altLang="zh-CN" sz="1400" dirty="0"/>
            <a:t>24</a:t>
          </a:r>
          <a:r>
            <a:rPr lang="zh-CN" altLang="en-US" sz="1400" dirty="0"/>
            <a:t>端口产品以及电子校准件</a:t>
          </a:r>
        </a:p>
      </dgm:t>
    </dgm:pt>
    <dgm:pt modelId="{C2E66E0D-627C-4661-909A-96B601FE44D2}" type="parTrans" cxnId="{F6F8FA5C-7A61-4A48-9933-F34E65718B9E}">
      <dgm:prSet/>
      <dgm:spPr/>
      <dgm:t>
        <a:bodyPr/>
        <a:lstStyle/>
        <a:p>
          <a:endParaRPr lang="zh-CN" altLang="en-US"/>
        </a:p>
      </dgm:t>
    </dgm:pt>
    <dgm:pt modelId="{07ACDB76-944F-4AD8-BF03-7A0F30F4E004}" type="sibTrans" cxnId="{F6F8FA5C-7A61-4A48-9933-F34E65718B9E}">
      <dgm:prSet/>
      <dgm:spPr/>
      <dgm:t>
        <a:bodyPr/>
        <a:lstStyle/>
        <a:p>
          <a:endParaRPr lang="zh-CN" altLang="en-US"/>
        </a:p>
      </dgm:t>
    </dgm:pt>
    <dgm:pt modelId="{CC46D989-90ED-448A-8D83-A68D32340F54}">
      <dgm:prSet phldrT="[文本]" custT="1"/>
      <dgm:spPr/>
      <dgm:t>
        <a:bodyPr/>
        <a:lstStyle/>
        <a:p>
          <a:r>
            <a:rPr lang="en-US" altLang="zh-CN" sz="2500" dirty="0"/>
            <a:t>2024</a:t>
          </a:r>
          <a:r>
            <a:rPr lang="zh-CN" altLang="en-US" sz="2500" dirty="0"/>
            <a:t>：</a:t>
          </a:r>
          <a:endParaRPr lang="en-US" altLang="zh-CN" sz="2500" dirty="0"/>
        </a:p>
        <a:p>
          <a:r>
            <a:rPr lang="zh-CN" altLang="en-US" sz="1400" dirty="0"/>
            <a:t>推出</a:t>
          </a:r>
          <a:r>
            <a:rPr lang="en-US" altLang="zh-CN" sz="1400" dirty="0"/>
            <a:t>67G</a:t>
          </a:r>
          <a:r>
            <a:rPr lang="zh-CN" altLang="en-US" sz="1400" dirty="0"/>
            <a:t>产品</a:t>
          </a:r>
        </a:p>
      </dgm:t>
    </dgm:pt>
    <dgm:pt modelId="{C7FEFB60-B227-4C12-9FA2-19B005C6DF8A}" type="parTrans" cxnId="{89F1068B-24F9-45C2-9BA7-A9089C9822AC}">
      <dgm:prSet/>
      <dgm:spPr/>
      <dgm:t>
        <a:bodyPr/>
        <a:lstStyle/>
        <a:p>
          <a:endParaRPr lang="zh-CN" altLang="en-US"/>
        </a:p>
      </dgm:t>
    </dgm:pt>
    <dgm:pt modelId="{57AA0114-7F98-42EA-BF84-2D4DCD850C57}" type="sibTrans" cxnId="{89F1068B-24F9-45C2-9BA7-A9089C9822AC}">
      <dgm:prSet/>
      <dgm:spPr/>
      <dgm:t>
        <a:bodyPr/>
        <a:lstStyle/>
        <a:p>
          <a:endParaRPr lang="zh-CN" altLang="en-US"/>
        </a:p>
      </dgm:t>
    </dgm:pt>
    <dgm:pt modelId="{AD78E761-DC5D-4655-9D40-EB7B66770117}" type="pres">
      <dgm:prSet presAssocID="{BC486816-3C25-4510-8CD7-EB4E52BE3ECA}" presName="arrowDiagram" presStyleCnt="0">
        <dgm:presLayoutVars>
          <dgm:chMax val="5"/>
          <dgm:dir/>
          <dgm:resizeHandles val="exact"/>
        </dgm:presLayoutVars>
      </dgm:prSet>
      <dgm:spPr/>
    </dgm:pt>
    <dgm:pt modelId="{5A804042-ACC8-409E-849E-591C69998BC3}" type="pres">
      <dgm:prSet presAssocID="{BC486816-3C25-4510-8CD7-EB4E52BE3ECA}" presName="arrow" presStyleLbl="bgShp" presStyleIdx="0" presStyleCnt="1" custScaleX="155677" custLinFactNeighborY="1231"/>
      <dgm:spPr/>
    </dgm:pt>
    <dgm:pt modelId="{D6EAF5E3-7302-46A3-8A19-137E55987217}" type="pres">
      <dgm:prSet presAssocID="{BC486816-3C25-4510-8CD7-EB4E52BE3ECA}" presName="arrowDiagram5" presStyleCnt="0"/>
      <dgm:spPr/>
    </dgm:pt>
    <dgm:pt modelId="{0A967543-8F45-477C-9AA6-B15588D0B4FD}" type="pres">
      <dgm:prSet presAssocID="{048BDEAC-DD4E-4F45-A8F0-7CD9D14D42F5}" presName="bullet5a" presStyleLbl="node1" presStyleIdx="0" presStyleCnt="5" custLinFactX="-550381" custLinFactY="2406" custLinFactNeighborX="-600000" custLinFactNeighborY="100000"/>
      <dgm:spPr/>
    </dgm:pt>
    <dgm:pt modelId="{4A8B3A97-051F-4B74-A1F2-F1448E23702B}" type="pres">
      <dgm:prSet presAssocID="{048BDEAC-DD4E-4F45-A8F0-7CD9D14D42F5}" presName="textBox5a" presStyleLbl="revTx" presStyleIdx="0" presStyleCnt="5" custLinFactX="-80985" custLinFactNeighborX="-100000" custLinFactNeighborY="-651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3CADF20-CBB1-4DF7-B337-E6A57603F7A9}" type="pres">
      <dgm:prSet presAssocID="{5A4DDDC2-D8A9-4831-BED6-C7AA6533916C}" presName="bullet5b" presStyleLbl="node1" presStyleIdx="1" presStyleCnt="5" custLinFactX="-200000" custLinFactNeighborX="-237584" custLinFactNeighborY="34065"/>
      <dgm:spPr/>
    </dgm:pt>
    <dgm:pt modelId="{A912143E-FDB1-40B3-BA9D-DECB041DCE11}" type="pres">
      <dgm:prSet presAssocID="{5A4DDDC2-D8A9-4831-BED6-C7AA6533916C}" presName="textBox5b" presStyleLbl="revTx" presStyleIdx="1" presStyleCnt="5" custLinFactNeighborX="-82986" custLinFactNeighborY="306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2952422-C32C-41E4-BC42-2CB6EEC1855E}" type="pres">
      <dgm:prSet presAssocID="{E0FD4731-ED4E-46F7-9449-BF6DFA8032E1}" presName="bullet5c" presStyleLbl="node1" presStyleIdx="2" presStyleCnt="5" custLinFactX="-20305" custLinFactNeighborX="-100000" custLinFactNeighborY="-3571"/>
      <dgm:spPr/>
    </dgm:pt>
    <dgm:pt modelId="{CE4D47DA-BAAB-4ABC-BEEC-29E7A711A0DA}" type="pres">
      <dgm:prSet presAssocID="{E0FD4731-ED4E-46F7-9449-BF6DFA8032E1}" presName="textBox5c" presStyleLbl="revTx" presStyleIdx="2" presStyleCnt="5" custScaleY="75871" custLinFactNeighborX="-34031" custLinFactNeighborY="-391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1593A9-6D8D-49A1-897D-685C40708533}" type="pres">
      <dgm:prSet presAssocID="{55B99E39-2BA7-4478-A3D8-156BF7AB13F9}" presName="bullet5d" presStyleLbl="node1" presStyleIdx="3" presStyleCnt="5" custLinFactNeighborX="97408" custLinFactNeighborY="-34426"/>
      <dgm:spPr/>
    </dgm:pt>
    <dgm:pt modelId="{9A44EF9C-870B-4EDF-8CC3-296AF88D3C98}" type="pres">
      <dgm:prSet presAssocID="{55B99E39-2BA7-4478-A3D8-156BF7AB13F9}" presName="textBox5d" presStyleLbl="revTx" presStyleIdx="3" presStyleCnt="5" custScaleX="163215" custScaleY="8693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EE78EAA-F545-44BD-9ED9-DCF23759854B}" type="pres">
      <dgm:prSet presAssocID="{CC46D989-90ED-448A-8D83-A68D32340F54}" presName="bullet5e" presStyleLbl="node1" presStyleIdx="4" presStyleCnt="5" custLinFactX="82251" custLinFactNeighborX="100000" custLinFactNeighborY="-19858"/>
      <dgm:spPr/>
    </dgm:pt>
    <dgm:pt modelId="{750ED5A3-79A5-4949-857D-A3C3B6B5787C}" type="pres">
      <dgm:prSet presAssocID="{CC46D989-90ED-448A-8D83-A68D32340F54}" presName="textBox5e" presStyleLbl="revTx" presStyleIdx="4" presStyleCnt="5" custScaleY="70174" custLinFactNeighborX="45362" custLinFactNeighborY="-808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A790597F-F814-457C-B389-5DB7DA0FDE80}" srcId="{BC486816-3C25-4510-8CD7-EB4E52BE3ECA}" destId="{048BDEAC-DD4E-4F45-A8F0-7CD9D14D42F5}" srcOrd="0" destOrd="0" parTransId="{89B39C1A-8B0F-420D-B53E-119683773E58}" sibTransId="{A0798FC2-7119-4773-A583-0A548DE94E6A}"/>
    <dgm:cxn modelId="{F8FEA845-545D-463A-9E83-607FB0592332}" type="presOf" srcId="{048BDEAC-DD4E-4F45-A8F0-7CD9D14D42F5}" destId="{4A8B3A97-051F-4B74-A1F2-F1448E23702B}" srcOrd="0" destOrd="0" presId="urn:microsoft.com/office/officeart/2005/8/layout/arrow2#1"/>
    <dgm:cxn modelId="{271BD703-B073-4D31-8E48-0B6D2F7FA22D}" type="presOf" srcId="{CC46D989-90ED-448A-8D83-A68D32340F54}" destId="{750ED5A3-79A5-4949-857D-A3C3B6B5787C}" srcOrd="0" destOrd="0" presId="urn:microsoft.com/office/officeart/2005/8/layout/arrow2#1"/>
    <dgm:cxn modelId="{7D442B14-CB68-477E-8072-556A6D77F707}" srcId="{BC486816-3C25-4510-8CD7-EB4E52BE3ECA}" destId="{E0FD4731-ED4E-46F7-9449-BF6DFA8032E1}" srcOrd="2" destOrd="0" parTransId="{6EDED977-D0CA-419D-8A55-CB3EE3651340}" sibTransId="{73EEB514-10EC-4439-87F8-B7CEE022A343}"/>
    <dgm:cxn modelId="{30C54817-CDD3-4ABE-B9F6-A4A2DF9F7108}" type="presOf" srcId="{E0FD4731-ED4E-46F7-9449-BF6DFA8032E1}" destId="{CE4D47DA-BAAB-4ABC-BEEC-29E7A711A0DA}" srcOrd="0" destOrd="0" presId="urn:microsoft.com/office/officeart/2005/8/layout/arrow2#1"/>
    <dgm:cxn modelId="{98976847-F343-48E3-8F75-0485A894AE31}" type="presOf" srcId="{5A4DDDC2-D8A9-4831-BED6-C7AA6533916C}" destId="{A912143E-FDB1-40B3-BA9D-DECB041DCE11}" srcOrd="0" destOrd="0" presId="urn:microsoft.com/office/officeart/2005/8/layout/arrow2#1"/>
    <dgm:cxn modelId="{561A5A42-BD5C-44DF-AA3C-54E9B419312B}" srcId="{BC486816-3C25-4510-8CD7-EB4E52BE3ECA}" destId="{5A4DDDC2-D8A9-4831-BED6-C7AA6533916C}" srcOrd="1" destOrd="0" parTransId="{5AEDB4E1-153D-4EF9-A43E-EC0EB4E8C3CD}" sibTransId="{9040AB04-DCE3-4283-A9C9-6F889BBBDEE6}"/>
    <dgm:cxn modelId="{F6F8FA5C-7A61-4A48-9933-F34E65718B9E}" srcId="{BC486816-3C25-4510-8CD7-EB4E52BE3ECA}" destId="{55B99E39-2BA7-4478-A3D8-156BF7AB13F9}" srcOrd="3" destOrd="0" parTransId="{C2E66E0D-627C-4661-909A-96B601FE44D2}" sibTransId="{07ACDB76-944F-4AD8-BF03-7A0F30F4E004}"/>
    <dgm:cxn modelId="{2A0F51D9-C487-4494-9DA2-067AFA26C3E0}" type="presOf" srcId="{BC486816-3C25-4510-8CD7-EB4E52BE3ECA}" destId="{AD78E761-DC5D-4655-9D40-EB7B66770117}" srcOrd="0" destOrd="0" presId="urn:microsoft.com/office/officeart/2005/8/layout/arrow2#1"/>
    <dgm:cxn modelId="{89F1068B-24F9-45C2-9BA7-A9089C9822AC}" srcId="{BC486816-3C25-4510-8CD7-EB4E52BE3ECA}" destId="{CC46D989-90ED-448A-8D83-A68D32340F54}" srcOrd="4" destOrd="0" parTransId="{C7FEFB60-B227-4C12-9FA2-19B005C6DF8A}" sibTransId="{57AA0114-7F98-42EA-BF84-2D4DCD850C57}"/>
    <dgm:cxn modelId="{965A8A7A-646D-43DF-81F7-B133D56D916E}" type="presOf" srcId="{55B99E39-2BA7-4478-A3D8-156BF7AB13F9}" destId="{9A44EF9C-870B-4EDF-8CC3-296AF88D3C98}" srcOrd="0" destOrd="0" presId="urn:microsoft.com/office/officeart/2005/8/layout/arrow2#1"/>
    <dgm:cxn modelId="{90AB5705-7761-42EE-9594-2D7AF0BDA6E8}" type="presParOf" srcId="{AD78E761-DC5D-4655-9D40-EB7B66770117}" destId="{5A804042-ACC8-409E-849E-591C69998BC3}" srcOrd="0" destOrd="0" presId="urn:microsoft.com/office/officeart/2005/8/layout/arrow2#1"/>
    <dgm:cxn modelId="{C8E1BA67-43CA-4AB5-83EB-F470C0B1CDF8}" type="presParOf" srcId="{AD78E761-DC5D-4655-9D40-EB7B66770117}" destId="{D6EAF5E3-7302-46A3-8A19-137E55987217}" srcOrd="1" destOrd="0" presId="urn:microsoft.com/office/officeart/2005/8/layout/arrow2#1"/>
    <dgm:cxn modelId="{45292312-0ADB-4F44-B3E8-070E3F422C7C}" type="presParOf" srcId="{D6EAF5E3-7302-46A3-8A19-137E55987217}" destId="{0A967543-8F45-477C-9AA6-B15588D0B4FD}" srcOrd="0" destOrd="0" presId="urn:microsoft.com/office/officeart/2005/8/layout/arrow2#1"/>
    <dgm:cxn modelId="{471BD69C-7E09-4E87-B18A-2024B16E0E40}" type="presParOf" srcId="{D6EAF5E3-7302-46A3-8A19-137E55987217}" destId="{4A8B3A97-051F-4B74-A1F2-F1448E23702B}" srcOrd="1" destOrd="0" presId="urn:microsoft.com/office/officeart/2005/8/layout/arrow2#1"/>
    <dgm:cxn modelId="{57BD5CBE-2122-4FC8-B5AB-C959CE187E99}" type="presParOf" srcId="{D6EAF5E3-7302-46A3-8A19-137E55987217}" destId="{E3CADF20-CBB1-4DF7-B337-E6A57603F7A9}" srcOrd="2" destOrd="0" presId="urn:microsoft.com/office/officeart/2005/8/layout/arrow2#1"/>
    <dgm:cxn modelId="{F0922F76-2568-4B03-AA33-FC2CAE787B49}" type="presParOf" srcId="{D6EAF5E3-7302-46A3-8A19-137E55987217}" destId="{A912143E-FDB1-40B3-BA9D-DECB041DCE11}" srcOrd="3" destOrd="0" presId="urn:microsoft.com/office/officeart/2005/8/layout/arrow2#1"/>
    <dgm:cxn modelId="{428A3F2F-9B90-42E9-88E0-2B99CAEC3AE8}" type="presParOf" srcId="{D6EAF5E3-7302-46A3-8A19-137E55987217}" destId="{E2952422-C32C-41E4-BC42-2CB6EEC1855E}" srcOrd="4" destOrd="0" presId="urn:microsoft.com/office/officeart/2005/8/layout/arrow2#1"/>
    <dgm:cxn modelId="{1CC0E930-3499-4144-86CF-7BE5E590077F}" type="presParOf" srcId="{D6EAF5E3-7302-46A3-8A19-137E55987217}" destId="{CE4D47DA-BAAB-4ABC-BEEC-29E7A711A0DA}" srcOrd="5" destOrd="0" presId="urn:microsoft.com/office/officeart/2005/8/layout/arrow2#1"/>
    <dgm:cxn modelId="{A8DFF8A9-59D3-44B8-8AAD-C229859FCD14}" type="presParOf" srcId="{D6EAF5E3-7302-46A3-8A19-137E55987217}" destId="{711593A9-6D8D-49A1-897D-685C40708533}" srcOrd="6" destOrd="0" presId="urn:microsoft.com/office/officeart/2005/8/layout/arrow2#1"/>
    <dgm:cxn modelId="{03D16A5F-3D1E-4BCD-8294-574C8BD2F713}" type="presParOf" srcId="{D6EAF5E3-7302-46A3-8A19-137E55987217}" destId="{9A44EF9C-870B-4EDF-8CC3-296AF88D3C98}" srcOrd="7" destOrd="0" presId="urn:microsoft.com/office/officeart/2005/8/layout/arrow2#1"/>
    <dgm:cxn modelId="{87120BE6-59EA-4226-8E62-5CE3503E800A}" type="presParOf" srcId="{D6EAF5E3-7302-46A3-8A19-137E55987217}" destId="{5EE78EAA-F545-44BD-9ED9-DCF23759854B}" srcOrd="8" destOrd="0" presId="urn:microsoft.com/office/officeart/2005/8/layout/arrow2#1"/>
    <dgm:cxn modelId="{6CE39ED4-E2AD-44DA-820E-0134BA3A3763}" type="presParOf" srcId="{D6EAF5E3-7302-46A3-8A19-137E55987217}" destId="{750ED5A3-79A5-4949-857D-A3C3B6B5787C}" srcOrd="9" destOrd="0" presId="urn:microsoft.com/office/officeart/2005/8/layout/arrow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DA179B-224D-4AAA-8C0C-577D2D2553A6}" type="doc">
      <dgm:prSet loTypeId="urn:microsoft.com/office/officeart/2009/3/layout/SubStepProcess#1" loCatId="process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936E9A71-73F7-4CCD-9628-F152DAEFEB47}">
      <dgm:prSet phldrT="[文本]"/>
      <dgm:spPr/>
      <dgm:t>
        <a:bodyPr/>
        <a:lstStyle/>
        <a:p>
          <a:r>
            <a:rPr lang="zh-CN" altLang="en-US" dirty="0"/>
            <a:t>直观易用</a:t>
          </a:r>
        </a:p>
      </dgm:t>
    </dgm:pt>
    <dgm:pt modelId="{0FE11608-717D-480A-9860-E2C4B8FCF1B3}" type="parTrans" cxnId="{040806FA-52B4-4D0C-93AC-921ABBB7204A}">
      <dgm:prSet/>
      <dgm:spPr/>
      <dgm:t>
        <a:bodyPr/>
        <a:lstStyle/>
        <a:p>
          <a:endParaRPr lang="zh-CN" altLang="en-US"/>
        </a:p>
      </dgm:t>
    </dgm:pt>
    <dgm:pt modelId="{A38DA1D4-1AA5-4E86-80B1-C996BE952741}" type="sibTrans" cxnId="{040806FA-52B4-4D0C-93AC-921ABBB7204A}">
      <dgm:prSet/>
      <dgm:spPr/>
      <dgm:t>
        <a:bodyPr/>
        <a:lstStyle/>
        <a:p>
          <a:endParaRPr lang="zh-CN" altLang="en-US"/>
        </a:p>
      </dgm:t>
    </dgm:pt>
    <dgm:pt modelId="{EBCA754B-0FF6-4218-AA30-9B875001B1A2}">
      <dgm:prSet phldrT="[文本]"/>
      <dgm:spPr/>
      <dgm:t>
        <a:bodyPr/>
        <a:lstStyle/>
        <a:p>
          <a:r>
            <a:rPr lang="en-US" altLang="zh-CN" dirty="0"/>
            <a:t>DUT</a:t>
          </a:r>
          <a:r>
            <a:rPr lang="zh-CN" altLang="en-US" dirty="0"/>
            <a:t>管理</a:t>
          </a:r>
        </a:p>
      </dgm:t>
    </dgm:pt>
    <dgm:pt modelId="{DA9DF608-2841-4D34-8A69-4009646896FF}" type="parTrans" cxnId="{23001246-F27F-4E1C-842D-D2EB889B6696}">
      <dgm:prSet/>
      <dgm:spPr/>
      <dgm:t>
        <a:bodyPr/>
        <a:lstStyle/>
        <a:p>
          <a:endParaRPr lang="zh-CN" altLang="en-US"/>
        </a:p>
      </dgm:t>
    </dgm:pt>
    <dgm:pt modelId="{48A2EF6C-AAE6-4D82-8053-7D07BD4A20C3}" type="sibTrans" cxnId="{23001246-F27F-4E1C-842D-D2EB889B6696}">
      <dgm:prSet/>
      <dgm:spPr/>
      <dgm:t>
        <a:bodyPr/>
        <a:lstStyle/>
        <a:p>
          <a:endParaRPr lang="zh-CN" altLang="en-US"/>
        </a:p>
      </dgm:t>
    </dgm:pt>
    <dgm:pt modelId="{D2E3A624-93B5-4C90-9029-55E5EDE8A301}">
      <dgm:prSet phldrT="[文本]"/>
      <dgm:spPr/>
      <dgm:t>
        <a:bodyPr/>
        <a:lstStyle/>
        <a:p>
          <a:r>
            <a:rPr lang="zh-CN" altLang="en-US" dirty="0"/>
            <a:t>数据分析</a:t>
          </a:r>
        </a:p>
      </dgm:t>
    </dgm:pt>
    <dgm:pt modelId="{977CE623-5FBF-440D-B1E5-24CCD2F3F16A}" type="parTrans" cxnId="{F54CCF26-4DC5-4B99-8F12-5736167E4054}">
      <dgm:prSet/>
      <dgm:spPr/>
      <dgm:t>
        <a:bodyPr/>
        <a:lstStyle/>
        <a:p>
          <a:endParaRPr lang="zh-CN" altLang="en-US"/>
        </a:p>
      </dgm:t>
    </dgm:pt>
    <dgm:pt modelId="{CADA396D-62CD-4F44-B14D-A3EDC3F6CC19}" type="sibTrans" cxnId="{F54CCF26-4DC5-4B99-8F12-5736167E4054}">
      <dgm:prSet/>
      <dgm:spPr/>
      <dgm:t>
        <a:bodyPr/>
        <a:lstStyle/>
        <a:p>
          <a:endParaRPr lang="zh-CN" altLang="en-US"/>
        </a:p>
      </dgm:t>
    </dgm:pt>
    <dgm:pt modelId="{9DA69450-E487-4C2D-8027-88F5AEBA63ED}">
      <dgm:prSet phldrT="[文本]"/>
      <dgm:spPr/>
      <dgm:t>
        <a:bodyPr/>
        <a:lstStyle/>
        <a:p>
          <a:r>
            <a:rPr lang="zh-CN" altLang="en-US" dirty="0"/>
            <a:t>易于定位和重测</a:t>
          </a:r>
        </a:p>
      </dgm:t>
    </dgm:pt>
    <dgm:pt modelId="{BD524BD7-0101-4731-B5AA-190344BFDBD3}" type="parTrans" cxnId="{B5A87BDC-4C4F-4098-84DC-51682D505201}">
      <dgm:prSet/>
      <dgm:spPr/>
      <dgm:t>
        <a:bodyPr/>
        <a:lstStyle/>
        <a:p>
          <a:endParaRPr lang="zh-CN" altLang="en-US"/>
        </a:p>
      </dgm:t>
    </dgm:pt>
    <dgm:pt modelId="{8553FF8C-DF1D-4B80-B8A8-55021B22567A}" type="sibTrans" cxnId="{B5A87BDC-4C4F-4098-84DC-51682D505201}">
      <dgm:prSet/>
      <dgm:spPr/>
      <dgm:t>
        <a:bodyPr/>
        <a:lstStyle/>
        <a:p>
          <a:endParaRPr lang="zh-CN" altLang="en-US"/>
        </a:p>
      </dgm:t>
    </dgm:pt>
    <dgm:pt modelId="{7298D7AD-2362-4B93-B8C5-2EACD85B208A}">
      <dgm:prSet phldrT="[文本]"/>
      <dgm:spPr/>
      <dgm:t>
        <a:bodyPr/>
        <a:lstStyle/>
        <a:p>
          <a:r>
            <a:rPr lang="en-US" altLang="zh-CN" dirty="0"/>
            <a:t>MES</a:t>
          </a:r>
          <a:r>
            <a:rPr lang="zh-CN" altLang="en-US" dirty="0"/>
            <a:t>系统对接</a:t>
          </a:r>
        </a:p>
      </dgm:t>
    </dgm:pt>
    <dgm:pt modelId="{9B8A5C0E-7875-4C31-B767-CAD601227725}" type="parTrans" cxnId="{B0612C99-7EF9-4A62-AA9E-31FB675F2F32}">
      <dgm:prSet/>
      <dgm:spPr/>
      <dgm:t>
        <a:bodyPr/>
        <a:lstStyle/>
        <a:p>
          <a:endParaRPr lang="zh-CN" altLang="en-US"/>
        </a:p>
      </dgm:t>
    </dgm:pt>
    <dgm:pt modelId="{845736BD-B44E-4989-B382-2FAA2CF53C6E}" type="sibTrans" cxnId="{B0612C99-7EF9-4A62-AA9E-31FB675F2F32}">
      <dgm:prSet/>
      <dgm:spPr/>
      <dgm:t>
        <a:bodyPr/>
        <a:lstStyle/>
        <a:p>
          <a:endParaRPr lang="zh-CN" altLang="en-US"/>
        </a:p>
      </dgm:t>
    </dgm:pt>
    <dgm:pt modelId="{CBF1D2DE-19E5-487D-BCC0-4552D41BFACF}">
      <dgm:prSet phldrT="[文本]"/>
      <dgm:spPr/>
      <dgm:t>
        <a:bodyPr/>
        <a:lstStyle/>
        <a:p>
          <a:r>
            <a:rPr lang="zh-CN" altLang="en-US" dirty="0"/>
            <a:t>夹具管理</a:t>
          </a:r>
        </a:p>
      </dgm:t>
    </dgm:pt>
    <dgm:pt modelId="{DDB1C0D3-6C50-4539-A597-BC94A38CECED}" type="parTrans" cxnId="{06A9F76B-3753-4BC9-BDCE-A075A306A51B}">
      <dgm:prSet/>
      <dgm:spPr/>
      <dgm:t>
        <a:bodyPr/>
        <a:lstStyle/>
        <a:p>
          <a:endParaRPr lang="zh-CN" altLang="en-US"/>
        </a:p>
      </dgm:t>
    </dgm:pt>
    <dgm:pt modelId="{12D261CB-BE79-462D-8BA2-48ECE9F022AC}" type="sibTrans" cxnId="{06A9F76B-3753-4BC9-BDCE-A075A306A51B}">
      <dgm:prSet/>
      <dgm:spPr/>
      <dgm:t>
        <a:bodyPr/>
        <a:lstStyle/>
        <a:p>
          <a:endParaRPr lang="zh-CN" altLang="en-US"/>
        </a:p>
      </dgm:t>
    </dgm:pt>
    <dgm:pt modelId="{DA3D8171-06EF-48AF-B81A-8DA3CDB90C01}">
      <dgm:prSet phldrT="[文本]"/>
      <dgm:spPr/>
      <dgm:t>
        <a:bodyPr/>
        <a:lstStyle/>
        <a:p>
          <a:r>
            <a:rPr lang="zh-CN" altLang="en-US" dirty="0"/>
            <a:t>主流客户的应用经验</a:t>
          </a:r>
        </a:p>
      </dgm:t>
    </dgm:pt>
    <dgm:pt modelId="{F72EC9D4-2540-4B74-A9EA-7349FF7D2B85}" type="parTrans" cxnId="{6F9854EC-9906-49F5-AD1B-9518CCCEED1A}">
      <dgm:prSet/>
      <dgm:spPr/>
      <dgm:t>
        <a:bodyPr/>
        <a:lstStyle/>
        <a:p>
          <a:endParaRPr lang="zh-CN" altLang="en-US"/>
        </a:p>
      </dgm:t>
    </dgm:pt>
    <dgm:pt modelId="{77366BA3-AA61-43C9-8CF7-46410D7AC78E}" type="sibTrans" cxnId="{6F9854EC-9906-49F5-AD1B-9518CCCEED1A}">
      <dgm:prSet/>
      <dgm:spPr/>
      <dgm:t>
        <a:bodyPr/>
        <a:lstStyle/>
        <a:p>
          <a:endParaRPr lang="zh-CN" altLang="en-US"/>
        </a:p>
      </dgm:t>
    </dgm:pt>
    <dgm:pt modelId="{3693593D-F309-4C87-A86C-781885993918}" type="pres">
      <dgm:prSet presAssocID="{33DA179B-224D-4AAA-8C0C-577D2D2553A6}" presName="Name0" presStyleCnt="0">
        <dgm:presLayoutVars>
          <dgm:chMax val="7"/>
          <dgm:dir/>
          <dgm:animOne val="branch"/>
        </dgm:presLayoutVars>
      </dgm:prSet>
      <dgm:spPr/>
      <dgm:t>
        <a:bodyPr/>
        <a:lstStyle/>
        <a:p>
          <a:endParaRPr lang="zh-CN" altLang="en-US"/>
        </a:p>
      </dgm:t>
    </dgm:pt>
    <dgm:pt modelId="{E6E68BD0-6FA4-480A-A995-8757C74F4FBE}" type="pres">
      <dgm:prSet presAssocID="{936E9A71-73F7-4CCD-9628-F152DAEFEB47}" presName="parTx1" presStyleLbl="node1" presStyleIdx="0" presStyleCnt="7"/>
      <dgm:spPr/>
      <dgm:t>
        <a:bodyPr/>
        <a:lstStyle/>
        <a:p>
          <a:endParaRPr lang="zh-CN" altLang="en-US"/>
        </a:p>
      </dgm:t>
    </dgm:pt>
    <dgm:pt modelId="{210546C7-5CA3-4E8B-A9AE-4061E5D7B889}" type="pres">
      <dgm:prSet presAssocID="{EBCA754B-0FF6-4218-AA30-9B875001B1A2}" presName="parTx2" presStyleLbl="node1" presStyleIdx="1" presStyleCnt="7"/>
      <dgm:spPr/>
      <dgm:t>
        <a:bodyPr/>
        <a:lstStyle/>
        <a:p>
          <a:endParaRPr lang="zh-CN" altLang="en-US"/>
        </a:p>
      </dgm:t>
    </dgm:pt>
    <dgm:pt modelId="{FD91164A-479E-4378-9082-EE9FC50392FE}" type="pres">
      <dgm:prSet presAssocID="{CBF1D2DE-19E5-487D-BCC0-4552D41BFACF}" presName="parTx3" presStyleLbl="node1" presStyleIdx="2" presStyleCnt="7"/>
      <dgm:spPr/>
      <dgm:t>
        <a:bodyPr/>
        <a:lstStyle/>
        <a:p>
          <a:endParaRPr lang="zh-CN" altLang="en-US"/>
        </a:p>
      </dgm:t>
    </dgm:pt>
    <dgm:pt modelId="{912C0D0E-0D1B-45D2-9737-3AEF76C5863A}" type="pres">
      <dgm:prSet presAssocID="{D2E3A624-93B5-4C90-9029-55E5EDE8A301}" presName="parTx4" presStyleLbl="node1" presStyleIdx="3" presStyleCnt="7"/>
      <dgm:spPr/>
      <dgm:t>
        <a:bodyPr/>
        <a:lstStyle/>
        <a:p>
          <a:endParaRPr lang="zh-CN" altLang="en-US"/>
        </a:p>
      </dgm:t>
    </dgm:pt>
    <dgm:pt modelId="{F76CD535-937E-4A8D-970C-3FD8ACF0A953}" type="pres">
      <dgm:prSet presAssocID="{9DA69450-E487-4C2D-8027-88F5AEBA63ED}" presName="parTx5" presStyleLbl="node1" presStyleIdx="4" presStyleCnt="7"/>
      <dgm:spPr/>
      <dgm:t>
        <a:bodyPr/>
        <a:lstStyle/>
        <a:p>
          <a:endParaRPr lang="zh-CN" altLang="en-US"/>
        </a:p>
      </dgm:t>
    </dgm:pt>
    <dgm:pt modelId="{C1107237-F989-4E45-82AB-E28A24621F9E}" type="pres">
      <dgm:prSet presAssocID="{7298D7AD-2362-4B93-B8C5-2EACD85B208A}" presName="parTx6" presStyleLbl="node1" presStyleIdx="5" presStyleCnt="7"/>
      <dgm:spPr/>
      <dgm:t>
        <a:bodyPr/>
        <a:lstStyle/>
        <a:p>
          <a:endParaRPr lang="zh-CN" altLang="en-US"/>
        </a:p>
      </dgm:t>
    </dgm:pt>
    <dgm:pt modelId="{D8966DB8-1BB8-4D6C-A5BB-01A4D3AD7ED0}" type="pres">
      <dgm:prSet presAssocID="{DA3D8171-06EF-48AF-B81A-8DA3CDB90C01}" presName="parTx7" presStyleLbl="node1" presStyleIdx="6" presStyleCnt="7"/>
      <dgm:spPr/>
      <dgm:t>
        <a:bodyPr/>
        <a:lstStyle/>
        <a:p>
          <a:endParaRPr lang="zh-CN" altLang="en-US"/>
        </a:p>
      </dgm:t>
    </dgm:pt>
  </dgm:ptLst>
  <dgm:cxnLst>
    <dgm:cxn modelId="{6F9854EC-9906-49F5-AD1B-9518CCCEED1A}" srcId="{33DA179B-224D-4AAA-8C0C-577D2D2553A6}" destId="{DA3D8171-06EF-48AF-B81A-8DA3CDB90C01}" srcOrd="6" destOrd="0" parTransId="{F72EC9D4-2540-4B74-A9EA-7349FF7D2B85}" sibTransId="{77366BA3-AA61-43C9-8CF7-46410D7AC78E}"/>
    <dgm:cxn modelId="{CEFB1633-8E9E-40BA-9F1B-E66BBDA8E03A}" type="presOf" srcId="{33DA179B-224D-4AAA-8C0C-577D2D2553A6}" destId="{3693593D-F309-4C87-A86C-781885993918}" srcOrd="0" destOrd="0" presId="urn:microsoft.com/office/officeart/2009/3/layout/SubStepProcess#1"/>
    <dgm:cxn modelId="{23001246-F27F-4E1C-842D-D2EB889B6696}" srcId="{33DA179B-224D-4AAA-8C0C-577D2D2553A6}" destId="{EBCA754B-0FF6-4218-AA30-9B875001B1A2}" srcOrd="1" destOrd="0" parTransId="{DA9DF608-2841-4D34-8A69-4009646896FF}" sibTransId="{48A2EF6C-AAE6-4D82-8053-7D07BD4A20C3}"/>
    <dgm:cxn modelId="{B5A87BDC-4C4F-4098-84DC-51682D505201}" srcId="{33DA179B-224D-4AAA-8C0C-577D2D2553A6}" destId="{9DA69450-E487-4C2D-8027-88F5AEBA63ED}" srcOrd="4" destOrd="0" parTransId="{BD524BD7-0101-4731-B5AA-190344BFDBD3}" sibTransId="{8553FF8C-DF1D-4B80-B8A8-55021B22567A}"/>
    <dgm:cxn modelId="{040806FA-52B4-4D0C-93AC-921ABBB7204A}" srcId="{33DA179B-224D-4AAA-8C0C-577D2D2553A6}" destId="{936E9A71-73F7-4CCD-9628-F152DAEFEB47}" srcOrd="0" destOrd="0" parTransId="{0FE11608-717D-480A-9860-E2C4B8FCF1B3}" sibTransId="{A38DA1D4-1AA5-4E86-80B1-C996BE952741}"/>
    <dgm:cxn modelId="{0250795C-11F4-4859-855D-BAD6A373CAC4}" type="presOf" srcId="{936E9A71-73F7-4CCD-9628-F152DAEFEB47}" destId="{E6E68BD0-6FA4-480A-A995-8757C74F4FBE}" srcOrd="0" destOrd="0" presId="urn:microsoft.com/office/officeart/2009/3/layout/SubStepProcess#1"/>
    <dgm:cxn modelId="{06A9F76B-3753-4BC9-BDCE-A075A306A51B}" srcId="{33DA179B-224D-4AAA-8C0C-577D2D2553A6}" destId="{CBF1D2DE-19E5-487D-BCC0-4552D41BFACF}" srcOrd="2" destOrd="0" parTransId="{DDB1C0D3-6C50-4539-A597-BC94A38CECED}" sibTransId="{12D261CB-BE79-462D-8BA2-48ECE9F022AC}"/>
    <dgm:cxn modelId="{17D1CBA8-BEC9-43B4-A776-8DED201B5A8D}" type="presOf" srcId="{CBF1D2DE-19E5-487D-BCC0-4552D41BFACF}" destId="{FD91164A-479E-4378-9082-EE9FC50392FE}" srcOrd="0" destOrd="0" presId="urn:microsoft.com/office/officeart/2009/3/layout/SubStepProcess#1"/>
    <dgm:cxn modelId="{F54CCF26-4DC5-4B99-8F12-5736167E4054}" srcId="{33DA179B-224D-4AAA-8C0C-577D2D2553A6}" destId="{D2E3A624-93B5-4C90-9029-55E5EDE8A301}" srcOrd="3" destOrd="0" parTransId="{977CE623-5FBF-440D-B1E5-24CCD2F3F16A}" sibTransId="{CADA396D-62CD-4F44-B14D-A3EDC3F6CC19}"/>
    <dgm:cxn modelId="{EFAD3B51-A2FB-42D2-A769-CDD2EC2B8FC6}" type="presOf" srcId="{D2E3A624-93B5-4C90-9029-55E5EDE8A301}" destId="{912C0D0E-0D1B-45D2-9737-3AEF76C5863A}" srcOrd="0" destOrd="0" presId="urn:microsoft.com/office/officeart/2009/3/layout/SubStepProcess#1"/>
    <dgm:cxn modelId="{0B4936C3-7731-4B24-8FFB-735F3165F2D9}" type="presOf" srcId="{9DA69450-E487-4C2D-8027-88F5AEBA63ED}" destId="{F76CD535-937E-4A8D-970C-3FD8ACF0A953}" srcOrd="0" destOrd="0" presId="urn:microsoft.com/office/officeart/2009/3/layout/SubStepProcess#1"/>
    <dgm:cxn modelId="{E914751E-1432-4CED-AF72-E3B389A4BFE7}" type="presOf" srcId="{DA3D8171-06EF-48AF-B81A-8DA3CDB90C01}" destId="{D8966DB8-1BB8-4D6C-A5BB-01A4D3AD7ED0}" srcOrd="0" destOrd="0" presId="urn:microsoft.com/office/officeart/2009/3/layout/SubStepProcess#1"/>
    <dgm:cxn modelId="{B92533DD-1381-4585-8AF6-114595780898}" type="presOf" srcId="{EBCA754B-0FF6-4218-AA30-9B875001B1A2}" destId="{210546C7-5CA3-4E8B-A9AE-4061E5D7B889}" srcOrd="0" destOrd="0" presId="urn:microsoft.com/office/officeart/2009/3/layout/SubStepProcess#1"/>
    <dgm:cxn modelId="{B0612C99-7EF9-4A62-AA9E-31FB675F2F32}" srcId="{33DA179B-224D-4AAA-8C0C-577D2D2553A6}" destId="{7298D7AD-2362-4B93-B8C5-2EACD85B208A}" srcOrd="5" destOrd="0" parTransId="{9B8A5C0E-7875-4C31-B767-CAD601227725}" sibTransId="{845736BD-B44E-4989-B382-2FAA2CF53C6E}"/>
    <dgm:cxn modelId="{4348133F-7EDB-4C41-95F6-6E0E6490CF66}" type="presOf" srcId="{7298D7AD-2362-4B93-B8C5-2EACD85B208A}" destId="{C1107237-F989-4E45-82AB-E28A24621F9E}" srcOrd="0" destOrd="0" presId="urn:microsoft.com/office/officeart/2009/3/layout/SubStepProcess#1"/>
    <dgm:cxn modelId="{92A73366-BA20-46A5-9A28-967F348215C9}" type="presParOf" srcId="{3693593D-F309-4C87-A86C-781885993918}" destId="{E6E68BD0-6FA4-480A-A995-8757C74F4FBE}" srcOrd="0" destOrd="0" presId="urn:microsoft.com/office/officeart/2009/3/layout/SubStepProcess#1"/>
    <dgm:cxn modelId="{84EDB95E-6EBE-46B9-911C-46A498A341C0}" type="presParOf" srcId="{3693593D-F309-4C87-A86C-781885993918}" destId="{210546C7-5CA3-4E8B-A9AE-4061E5D7B889}" srcOrd="1" destOrd="0" presId="urn:microsoft.com/office/officeart/2009/3/layout/SubStepProcess#1"/>
    <dgm:cxn modelId="{EACBDBF8-74DB-46DD-A586-B5D20FDC16AD}" type="presParOf" srcId="{3693593D-F309-4C87-A86C-781885993918}" destId="{FD91164A-479E-4378-9082-EE9FC50392FE}" srcOrd="2" destOrd="0" presId="urn:microsoft.com/office/officeart/2009/3/layout/SubStepProcess#1"/>
    <dgm:cxn modelId="{5479E40E-E996-4811-9964-69DF535DCADC}" type="presParOf" srcId="{3693593D-F309-4C87-A86C-781885993918}" destId="{912C0D0E-0D1B-45D2-9737-3AEF76C5863A}" srcOrd="3" destOrd="0" presId="urn:microsoft.com/office/officeart/2009/3/layout/SubStepProcess#1"/>
    <dgm:cxn modelId="{9B632F80-ABF3-40C1-832E-49BFE97DA8F2}" type="presParOf" srcId="{3693593D-F309-4C87-A86C-781885993918}" destId="{F76CD535-937E-4A8D-970C-3FD8ACF0A953}" srcOrd="4" destOrd="0" presId="urn:microsoft.com/office/officeart/2009/3/layout/SubStepProcess#1"/>
    <dgm:cxn modelId="{C993A555-0206-4422-BC79-CD1C54A7B891}" type="presParOf" srcId="{3693593D-F309-4C87-A86C-781885993918}" destId="{C1107237-F989-4E45-82AB-E28A24621F9E}" srcOrd="5" destOrd="0" presId="urn:microsoft.com/office/officeart/2009/3/layout/SubStepProcess#1"/>
    <dgm:cxn modelId="{849CDB81-A031-421F-8EAA-1D06774F5FAD}" type="presParOf" srcId="{3693593D-F309-4C87-A86C-781885993918}" destId="{D8966DB8-1BB8-4D6C-A5BB-01A4D3AD7ED0}" srcOrd="6" destOrd="0" presId="urn:microsoft.com/office/officeart/2009/3/layout/SubStepProcess#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804042-ACC8-409E-849E-591C69998BC3}">
      <dsp:nvSpPr>
        <dsp:cNvPr id="0" name=""/>
        <dsp:cNvSpPr/>
      </dsp:nvSpPr>
      <dsp:spPr>
        <a:xfrm>
          <a:off x="9" y="0"/>
          <a:ext cx="8150206" cy="3272082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0A967543-8F45-477C-9AA6-B15588D0B4FD}">
      <dsp:nvSpPr>
        <dsp:cNvPr id="0" name=""/>
        <dsp:cNvSpPr/>
      </dsp:nvSpPr>
      <dsp:spPr>
        <a:xfrm>
          <a:off x="587923" y="2556429"/>
          <a:ext cx="120412" cy="12041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A8B3A97-051F-4B74-A1F2-F1448E23702B}">
      <dsp:nvSpPr>
        <dsp:cNvPr id="0" name=""/>
        <dsp:cNvSpPr/>
      </dsp:nvSpPr>
      <dsp:spPr bwMode="white">
        <a:xfrm>
          <a:off x="792086" y="2442582"/>
          <a:ext cx="685828" cy="7787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804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600" kern="1200" dirty="0"/>
            <a:t>2016</a:t>
          </a:r>
          <a:r>
            <a:rPr lang="zh-CN" altLang="en-US" sz="1600" kern="1200" dirty="0"/>
            <a:t>：</a:t>
          </a:r>
          <a:r>
            <a:rPr lang="zh-CN" altLang="en-US" sz="1400" kern="1200" dirty="0"/>
            <a:t>开始研发</a:t>
          </a:r>
          <a:r>
            <a:rPr lang="en-US" altLang="zh-CN" sz="1400" kern="1200" dirty="0"/>
            <a:t>VNA</a:t>
          </a:r>
          <a:endParaRPr lang="zh-CN" altLang="en-US" sz="1400" kern="1200" dirty="0"/>
        </a:p>
      </dsp:txBody>
      <dsp:txXfrm>
        <a:off x="792086" y="2442582"/>
        <a:ext cx="685828" cy="778755"/>
      </dsp:txXfrm>
    </dsp:sp>
    <dsp:sp modelId="{E3CADF20-CBB1-4DF7-B337-E6A57603F7A9}">
      <dsp:nvSpPr>
        <dsp:cNvPr id="0" name=""/>
        <dsp:cNvSpPr/>
      </dsp:nvSpPr>
      <dsp:spPr>
        <a:xfrm>
          <a:off x="1800202" y="1871046"/>
          <a:ext cx="188471" cy="1884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912143E-FDB1-40B3-BA9D-DECB041DCE11}">
      <dsp:nvSpPr>
        <dsp:cNvPr id="0" name=""/>
        <dsp:cNvSpPr/>
      </dsp:nvSpPr>
      <dsp:spPr bwMode="white">
        <a:xfrm>
          <a:off x="1997959" y="1901079"/>
          <a:ext cx="869064" cy="1371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867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700" kern="1200" dirty="0"/>
            <a:t>2019</a:t>
          </a:r>
          <a:r>
            <a:rPr lang="zh-CN" altLang="en-US" sz="1700" kern="1200" dirty="0"/>
            <a:t>：</a:t>
          </a:r>
          <a:r>
            <a:rPr lang="zh-CN" altLang="en-US" sz="1400" kern="1200" dirty="0"/>
            <a:t>推出第一款</a:t>
          </a:r>
          <a:r>
            <a:rPr lang="en-US" altLang="zh-CN" sz="1400" kern="1200" dirty="0"/>
            <a:t>8.5G</a:t>
          </a:r>
          <a:r>
            <a:rPr lang="zh-CN" altLang="en-US" sz="1400" kern="1200" dirty="0"/>
            <a:t>产品</a:t>
          </a:r>
        </a:p>
      </dsp:txBody>
      <dsp:txXfrm>
        <a:off x="1997959" y="1901079"/>
        <a:ext cx="869064" cy="1371002"/>
      </dsp:txXfrm>
    </dsp:sp>
    <dsp:sp modelId="{E2952422-C32C-41E4-BC42-2CB6EEC1855E}">
      <dsp:nvSpPr>
        <dsp:cNvPr id="0" name=""/>
        <dsp:cNvSpPr/>
      </dsp:nvSpPr>
      <dsp:spPr>
        <a:xfrm>
          <a:off x="3160257" y="1298550"/>
          <a:ext cx="251295" cy="25129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E4D47DA-BAAB-4ABC-BEEC-29E7A711A0DA}">
      <dsp:nvSpPr>
        <dsp:cNvPr id="0" name=""/>
        <dsp:cNvSpPr/>
      </dsp:nvSpPr>
      <dsp:spPr bwMode="white">
        <a:xfrm>
          <a:off x="3244371" y="1583015"/>
          <a:ext cx="1010418" cy="13951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156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000" kern="1200" dirty="0"/>
            <a:t>2022</a:t>
          </a:r>
          <a:r>
            <a:rPr lang="zh-CN" altLang="en-US" sz="2000" kern="1200" dirty="0"/>
            <a:t>：</a:t>
          </a:r>
          <a:endParaRPr lang="en-US" altLang="zh-CN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/>
            <a:t>推出</a:t>
          </a:r>
          <a:r>
            <a:rPr lang="en-US" altLang="zh-CN" sz="1400" kern="1200" dirty="0"/>
            <a:t>26.5G</a:t>
          </a:r>
          <a:r>
            <a:rPr lang="zh-CN" altLang="en-US" sz="1400" kern="1200" dirty="0"/>
            <a:t>产品</a:t>
          </a:r>
        </a:p>
      </dsp:txBody>
      <dsp:txXfrm>
        <a:off x="3244371" y="1583015"/>
        <a:ext cx="1010418" cy="1395199"/>
      </dsp:txXfrm>
    </dsp:sp>
    <dsp:sp modelId="{711593A9-6D8D-49A1-897D-685C40708533}">
      <dsp:nvSpPr>
        <dsp:cNvPr id="0" name=""/>
        <dsp:cNvSpPr/>
      </dsp:nvSpPr>
      <dsp:spPr>
        <a:xfrm>
          <a:off x="4752527" y="805748"/>
          <a:ext cx="324590" cy="32459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44EF9C-870B-4EDF-8CC3-296AF88D3C98}">
      <dsp:nvSpPr>
        <dsp:cNvPr id="0" name=""/>
        <dsp:cNvSpPr/>
      </dsp:nvSpPr>
      <dsp:spPr bwMode="white">
        <a:xfrm>
          <a:off x="4267694" y="1222976"/>
          <a:ext cx="1708969" cy="190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994" tIns="0" rIns="0" bIns="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500" kern="1200" dirty="0"/>
            <a:t>2023</a:t>
          </a:r>
          <a:r>
            <a:rPr lang="zh-CN" altLang="en-US" sz="2500" kern="1200" dirty="0"/>
            <a:t>：</a:t>
          </a:r>
          <a:endParaRPr lang="en-US" altLang="zh-CN" sz="2500" kern="1200" dirty="0"/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/>
            <a:t>推出</a:t>
          </a:r>
          <a:r>
            <a:rPr lang="en-US" altLang="zh-CN" sz="1400" kern="1200" dirty="0"/>
            <a:t>43.5G</a:t>
          </a:r>
          <a:r>
            <a:rPr lang="zh-CN" altLang="en-US" sz="1400" kern="1200" dirty="0"/>
            <a:t>产品、</a:t>
          </a:r>
          <a:r>
            <a:rPr lang="en-US" altLang="zh-CN" sz="1400" kern="1200" dirty="0"/>
            <a:t>24</a:t>
          </a:r>
          <a:r>
            <a:rPr lang="zh-CN" altLang="en-US" sz="1400" kern="1200" dirty="0"/>
            <a:t>端口产品以及电子校准件</a:t>
          </a:r>
        </a:p>
      </dsp:txBody>
      <dsp:txXfrm>
        <a:off x="4267694" y="1222976"/>
        <a:ext cx="1708969" cy="1905915"/>
      </dsp:txXfrm>
    </dsp:sp>
    <dsp:sp modelId="{5EE78EAA-F545-44BD-9ED9-DCF23759854B}">
      <dsp:nvSpPr>
        <dsp:cNvPr id="0" name=""/>
        <dsp:cNvSpPr/>
      </dsp:nvSpPr>
      <dsp:spPr>
        <a:xfrm>
          <a:off x="6192690" y="574903"/>
          <a:ext cx="413591" cy="41359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50ED5A3-79A5-4949-857D-A3C3B6B5787C}">
      <dsp:nvSpPr>
        <dsp:cNvPr id="0" name=""/>
        <dsp:cNvSpPr/>
      </dsp:nvSpPr>
      <dsp:spPr bwMode="white">
        <a:xfrm>
          <a:off x="6120682" y="1028337"/>
          <a:ext cx="1047066" cy="16899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9153" tIns="0" rIns="0" bIns="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500" kern="1200" dirty="0"/>
            <a:t>2024</a:t>
          </a:r>
          <a:r>
            <a:rPr lang="zh-CN" altLang="en-US" sz="2500" kern="1200" dirty="0"/>
            <a:t>：</a:t>
          </a:r>
          <a:endParaRPr lang="en-US" altLang="zh-CN" sz="2500" kern="1200" dirty="0"/>
        </a:p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400" kern="1200" dirty="0"/>
            <a:t>推出</a:t>
          </a:r>
          <a:r>
            <a:rPr lang="en-US" altLang="zh-CN" sz="1400" kern="1200" dirty="0"/>
            <a:t>67G</a:t>
          </a:r>
          <a:r>
            <a:rPr lang="zh-CN" altLang="en-US" sz="1400" kern="1200" dirty="0"/>
            <a:t>产品</a:t>
          </a:r>
        </a:p>
      </dsp:txBody>
      <dsp:txXfrm>
        <a:off x="6120682" y="1028337"/>
        <a:ext cx="1047066" cy="16899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E68BD0-6FA4-480A-A995-8757C74F4FBE}">
      <dsp:nvSpPr>
        <dsp:cNvPr id="0" name=""/>
        <dsp:cNvSpPr/>
      </dsp:nvSpPr>
      <dsp:spPr bwMode="white">
        <a:xfrm>
          <a:off x="600526" y="0"/>
          <a:ext cx="826246" cy="826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/>
            <a:t>直观易用</a:t>
          </a:r>
        </a:p>
      </dsp:txBody>
      <dsp:txXfrm>
        <a:off x="721527" y="121001"/>
        <a:ext cx="584244" cy="584244"/>
      </dsp:txXfrm>
    </dsp:sp>
    <dsp:sp modelId="{210546C7-5CA3-4E8B-A9AE-4061E5D7B889}">
      <dsp:nvSpPr>
        <dsp:cNvPr id="0" name=""/>
        <dsp:cNvSpPr/>
      </dsp:nvSpPr>
      <dsp:spPr bwMode="white">
        <a:xfrm>
          <a:off x="1426772" y="0"/>
          <a:ext cx="826246" cy="826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/>
            <a:t>DUT</a:t>
          </a:r>
          <a:r>
            <a:rPr lang="zh-CN" altLang="en-US" sz="1200" kern="1200" dirty="0"/>
            <a:t>管理</a:t>
          </a:r>
        </a:p>
      </dsp:txBody>
      <dsp:txXfrm>
        <a:off x="1547773" y="121001"/>
        <a:ext cx="584244" cy="584244"/>
      </dsp:txXfrm>
    </dsp:sp>
    <dsp:sp modelId="{FD91164A-479E-4378-9082-EE9FC50392FE}">
      <dsp:nvSpPr>
        <dsp:cNvPr id="0" name=""/>
        <dsp:cNvSpPr/>
      </dsp:nvSpPr>
      <dsp:spPr bwMode="white">
        <a:xfrm>
          <a:off x="2253019" y="0"/>
          <a:ext cx="826246" cy="826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/>
            <a:t>夹具管理</a:t>
          </a:r>
        </a:p>
      </dsp:txBody>
      <dsp:txXfrm>
        <a:off x="2374020" y="121001"/>
        <a:ext cx="584244" cy="584244"/>
      </dsp:txXfrm>
    </dsp:sp>
    <dsp:sp modelId="{912C0D0E-0D1B-45D2-9737-3AEF76C5863A}">
      <dsp:nvSpPr>
        <dsp:cNvPr id="0" name=""/>
        <dsp:cNvSpPr/>
      </dsp:nvSpPr>
      <dsp:spPr bwMode="white">
        <a:xfrm>
          <a:off x="3079264" y="0"/>
          <a:ext cx="826246" cy="826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/>
            <a:t>数据分析</a:t>
          </a:r>
        </a:p>
      </dsp:txBody>
      <dsp:txXfrm>
        <a:off x="3200265" y="121001"/>
        <a:ext cx="584244" cy="584244"/>
      </dsp:txXfrm>
    </dsp:sp>
    <dsp:sp modelId="{F76CD535-937E-4A8D-970C-3FD8ACF0A953}">
      <dsp:nvSpPr>
        <dsp:cNvPr id="0" name=""/>
        <dsp:cNvSpPr/>
      </dsp:nvSpPr>
      <dsp:spPr bwMode="white">
        <a:xfrm>
          <a:off x="3905511" y="0"/>
          <a:ext cx="826246" cy="826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/>
            <a:t>易于定位和重测</a:t>
          </a:r>
        </a:p>
      </dsp:txBody>
      <dsp:txXfrm>
        <a:off x="4026512" y="121001"/>
        <a:ext cx="584244" cy="584244"/>
      </dsp:txXfrm>
    </dsp:sp>
    <dsp:sp modelId="{C1107237-F989-4E45-82AB-E28A24621F9E}">
      <dsp:nvSpPr>
        <dsp:cNvPr id="0" name=""/>
        <dsp:cNvSpPr/>
      </dsp:nvSpPr>
      <dsp:spPr bwMode="white">
        <a:xfrm>
          <a:off x="4731756" y="0"/>
          <a:ext cx="826246" cy="826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1200" kern="1200" dirty="0"/>
            <a:t>MES</a:t>
          </a:r>
          <a:r>
            <a:rPr lang="zh-CN" altLang="en-US" sz="1200" kern="1200" dirty="0"/>
            <a:t>系统对接</a:t>
          </a:r>
        </a:p>
      </dsp:txBody>
      <dsp:txXfrm>
        <a:off x="4852757" y="121001"/>
        <a:ext cx="584244" cy="584244"/>
      </dsp:txXfrm>
    </dsp:sp>
    <dsp:sp modelId="{D8966DB8-1BB8-4D6C-A5BB-01A4D3AD7ED0}">
      <dsp:nvSpPr>
        <dsp:cNvPr id="0" name=""/>
        <dsp:cNvSpPr/>
      </dsp:nvSpPr>
      <dsp:spPr bwMode="white">
        <a:xfrm>
          <a:off x="5558002" y="0"/>
          <a:ext cx="826246" cy="8262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200" kern="1200" dirty="0"/>
            <a:t>主流客户的应用经验</a:t>
          </a:r>
        </a:p>
      </dsp:txBody>
      <dsp:txXfrm>
        <a:off x="5679003" y="121001"/>
        <a:ext cx="584244" cy="584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#1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parTxLTRAlign" val="r"/>
                    <dgm:param type="parTxRTLAlign" val="r"/>
                    <dgm:param type="txAnchorVert" val="t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2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3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45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49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5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6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7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7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88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92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01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05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1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1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2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3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44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48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57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61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70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74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83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187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" val="t"/>
                          </dgm:alg>
                        </dgm:if>
                        <dgm:else name="Name196">
                          <dgm:alg type="tx">
                            <dgm:param type="parTxLTRAlign" val="l"/>
                            <dgm:param type="parTxRTLAlign" val="l"/>
                            <dgm:param type="txAnchorVert" val="t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parTxLTRAlign" val="l"/>
                            <dgm:param type="parTxRTLAlign" val="r"/>
                            <dgm:param type="txAnchorVertCh" val="b"/>
                            <dgm:param type="txAnchorVert" val="b"/>
                          </dgm:alg>
                        </dgm:if>
                        <dgm:else name="Name200">
                          <dgm:alg type="tx">
                            <dgm:param type="parTxLTRAlign" val="r"/>
                            <dgm:param type="parTxRTLAlign" val="r"/>
                            <dgm:param type="txAnchorVert" val="b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ubStepProcess#1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stNode" val="anchor1"/>
                            <dgm:param type="dim" val="1D"/>
                            <dgm:param type="endSty" val="noArr"/>
                            <dgm:param type="begPts" val="midR"/>
                          </dgm:alg>
                        </dgm:if>
                        <dgm:else name="Name14">
                          <dgm:alg type="conn">
                            <dgm:param type="srcNode" val="parTx1"/>
                            <dgm:param type="dstNode" val="anchor1"/>
                            <dgm:param type="dim" val="1D"/>
                            <dgm:param type="endSty" val="noArr"/>
                            <dgm:param type="begPts" val="midL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srcNode" val="parTx2"/>
                                <dgm:param type="dstNode" val="anchor1"/>
                                <dgm:param type="dim" val="1D"/>
                                <dgm:param type="endSty" val="noArr"/>
                                <dgm:param type="begPts" val="midL"/>
                              </dgm:alg>
                            </dgm:if>
                            <dgm:else name="Name34">
                              <dgm:alg type="conn">
                                <dgm:param type="srcNode" val="parTx2"/>
                                <dgm:param type="dstNode" val="anchor1"/>
                                <dgm:param type="dim" val="1D"/>
                                <dgm:param type="endSty" val="noArr"/>
                                <dgm:param type="begPts" val="midR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stNode" val="anchor2"/>
                            <dgm:param type="dim" val="1D"/>
                            <dgm:param type="endSty" val="noArr"/>
                            <dgm:param type="begPts" val="midR"/>
                          </dgm:alg>
                        </dgm:if>
                        <dgm:else name="Name48">
                          <dgm:alg type="conn">
                            <dgm:param type="srcNode" val="parTx2"/>
                            <dgm:param type="dstNode" val="anchor2"/>
                            <dgm:param type="dim" val="1D"/>
                            <dgm:param type="endSty" val="noArr"/>
                            <dgm:param type="begPts" val="midL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srcNode" val="parTx3"/>
                                <dgm:param type="dstNode" val="anchor2"/>
                                <dgm:param type="dim" val="1D"/>
                                <dgm:param type="endSty" val="noArr"/>
                                <dgm:param type="begPts" val="midL"/>
                              </dgm:alg>
                            </dgm:if>
                            <dgm:else name="Name68">
                              <dgm:alg type="conn">
                                <dgm:param type="srcNode" val="parTx3"/>
                                <dgm:param type="dstNode" val="anchor2"/>
                                <dgm:param type="dim" val="1D"/>
                                <dgm:param type="endSty" val="noArr"/>
                                <dgm:param type="begPts" val="midR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stNode" val="anchor3"/>
                            <dgm:param type="dim" val="1D"/>
                            <dgm:param type="endSty" val="noArr"/>
                            <dgm:param type="begPts" val="midR"/>
                          </dgm:alg>
                        </dgm:if>
                        <dgm:else name="Name82">
                          <dgm:alg type="conn">
                            <dgm:param type="srcNode" val="parTx3"/>
                            <dgm:param type="dstNode" val="anchor3"/>
                            <dgm:param type="dim" val="1D"/>
                            <dgm:param type="endSty" val="noArr"/>
                            <dgm:param type="begPts" val="midL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srcNode" val="parTx4"/>
                                <dgm:param type="dstNode" val="anchor3"/>
                                <dgm:param type="dim" val="1D"/>
                                <dgm:param type="endSty" val="noArr"/>
                                <dgm:param type="begPts" val="midL"/>
                              </dgm:alg>
                            </dgm:if>
                            <dgm:else name="Name102">
                              <dgm:alg type="conn">
                                <dgm:param type="srcNode" val="parTx4"/>
                                <dgm:param type="dstNode" val="anchor3"/>
                                <dgm:param type="dim" val="1D"/>
                                <dgm:param type="endSty" val="noArr"/>
                                <dgm:param type="begPts" val="midR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stNode" val="anchor4"/>
                            <dgm:param type="dim" val="1D"/>
                            <dgm:param type="endSty" val="noArr"/>
                            <dgm:param type="begPts" val="midR"/>
                          </dgm:alg>
                        </dgm:if>
                        <dgm:else name="Name116">
                          <dgm:alg type="conn">
                            <dgm:param type="srcNode" val="parTx4"/>
                            <dgm:param type="dstNode" val="anchor4"/>
                            <dgm:param type="dim" val="1D"/>
                            <dgm:param type="endSty" val="noArr"/>
                            <dgm:param type="begPts" val="midL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srcNode" val="parTx5"/>
                                <dgm:param type="dstNode" val="anchor4"/>
                                <dgm:param type="dim" val="1D"/>
                                <dgm:param type="endSty" val="noArr"/>
                                <dgm:param type="begPts" val="midL"/>
                              </dgm:alg>
                            </dgm:if>
                            <dgm:else name="Name136">
                              <dgm:alg type="conn">
                                <dgm:param type="srcNode" val="parTx5"/>
                                <dgm:param type="dstNode" val="anchor4"/>
                                <dgm:param type="dim" val="1D"/>
                                <dgm:param type="endSty" val="noArr"/>
                                <dgm:param type="begPts" val="midR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stNode" val="anchor5"/>
                            <dgm:param type="dim" val="1D"/>
                            <dgm:param type="endSty" val="noArr"/>
                            <dgm:param type="begPts" val="midR"/>
                          </dgm:alg>
                        </dgm:if>
                        <dgm:else name="Name150">
                          <dgm:alg type="conn">
                            <dgm:param type="srcNode" val="parTx5"/>
                            <dgm:param type="dstNode" val="anchor5"/>
                            <dgm:param type="dim" val="1D"/>
                            <dgm:param type="endSty" val="noArr"/>
                            <dgm:param type="begPts" val="midL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srcNode" val="parTx6"/>
                                <dgm:param type="dstNode" val="anchor5"/>
                                <dgm:param type="dim" val="1D"/>
                                <dgm:param type="endSty" val="noArr"/>
                                <dgm:param type="begPts" val="midL"/>
                              </dgm:alg>
                            </dgm:if>
                            <dgm:else name="Name170">
                              <dgm:alg type="conn">
                                <dgm:param type="srcNode" val="parTx6"/>
                                <dgm:param type="dstNode" val="anchor5"/>
                                <dgm:param type="dim" val="1D"/>
                                <dgm:param type="endSty" val="noArr"/>
                                <dgm:param type="begPts" val="midR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stNode" val="anchor6"/>
                            <dgm:param type="dim" val="1D"/>
                            <dgm:param type="endSty" val="noArr"/>
                            <dgm:param type="begPts" val="midR"/>
                          </dgm:alg>
                        </dgm:if>
                        <dgm:else name="Name184">
                          <dgm:alg type="conn">
                            <dgm:param type="srcNode" val="parTx6"/>
                            <dgm:param type="dstNode" val="anchor6"/>
                            <dgm:param type="dim" val="1D"/>
                            <dgm:param type="endSty" val="noArr"/>
                            <dgm:param type="begPts" val="midL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srcNode" val="parTx7"/>
                                <dgm:param type="dstNode" val="anchor6"/>
                                <dgm:param type="dim" val="1D"/>
                                <dgm:param type="endSty" val="noArr"/>
                                <dgm:param type="begPts" val="midL"/>
                              </dgm:alg>
                            </dgm:if>
                            <dgm:else name="Name204">
                              <dgm:alg type="conn">
                                <dgm:param type="srcNode" val="parTx7"/>
                                <dgm:param type="dstNode" val="anchor6"/>
                                <dgm:param type="dim" val="1D"/>
                                <dgm:param type="endSty" val="noArr"/>
                                <dgm:param type="begPts" val="midR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stNode" val="anchor7"/>
                            <dgm:param type="dim" val="1D"/>
                            <dgm:param type="endSty" val="noArr"/>
                            <dgm:param type="begPts" val="midR"/>
                          </dgm:alg>
                        </dgm:if>
                        <dgm:else name="Name218">
                          <dgm:alg type="conn">
                            <dgm:param type="srcNode" val="parTx7"/>
                            <dgm:param type="dstNode" val="anchor7"/>
                            <dgm:param type="dim" val="1D"/>
                            <dgm:param type="endSty" val="noArr"/>
                            <dgm:param type="begPts" val="midL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88" y="744538"/>
            <a:ext cx="6615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de-DE" altLang="zh-CN" noProof="0"/>
              <a:t>Textmasterformate durch Klicken bearbeiten</a:t>
            </a:r>
          </a:p>
          <a:p>
            <a:pPr lvl="1"/>
            <a:r>
              <a:rPr lang="de-DE" altLang="zh-CN" noProof="0"/>
              <a:t>Zweite Ebene</a:t>
            </a:r>
          </a:p>
          <a:p>
            <a:pPr lvl="2"/>
            <a:r>
              <a:rPr lang="de-DE" altLang="zh-CN" noProof="0"/>
              <a:t>Dritte Ebene</a:t>
            </a:r>
          </a:p>
          <a:p>
            <a:pPr lvl="3"/>
            <a:r>
              <a:rPr lang="de-DE" altLang="zh-CN" noProof="0"/>
              <a:t>Vierte Ebene</a:t>
            </a:r>
          </a:p>
          <a:p>
            <a:pPr lvl="4"/>
            <a:r>
              <a:rPr lang="de-DE" altLang="zh-CN" noProof="0"/>
              <a:t>Fünfte Ebene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de-DE" altLang="zh-CN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8C1839B-EF48-4B76-BE2B-DC89DAAB813A}" type="slidenum">
              <a:rPr lang="de-DE" altLang="zh-CN"/>
              <a:t>‹#›</a:t>
            </a:fld>
            <a:endParaRPr lang="de-DE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sz="6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C1839B-EF48-4B76-BE2B-DC89DAAB813A}" type="slidenum">
              <a:rPr lang="de-DE" altLang="zh-CN" smtClean="0"/>
              <a:t>10</a:t>
            </a:fld>
            <a:endParaRPr lang="de-DE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sz="6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C1839B-EF48-4B76-BE2B-DC89DAAB813A}" type="slidenum">
              <a:rPr lang="de-DE" altLang="zh-CN" smtClean="0"/>
              <a:t>25</a:t>
            </a:fld>
            <a:endParaRPr lang="de-DE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C1839B-EF48-4B76-BE2B-DC89DAAB813A}" type="slidenum">
              <a:rPr lang="de-DE" altLang="zh-CN" smtClean="0"/>
              <a:t>26</a:t>
            </a:fld>
            <a:endParaRPr lang="de-DE" altLang="zh-C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C1839B-EF48-4B76-BE2B-DC89DAAB813A}" type="slidenum">
              <a:rPr lang="de-DE" altLang="zh-CN" smtClean="0"/>
              <a:t>27</a:t>
            </a:fld>
            <a:endParaRPr lang="de-DE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C1839B-EF48-4B76-BE2B-DC89DAAB813A}" type="slidenum">
              <a:rPr lang="de-DE" altLang="zh-CN" smtClean="0"/>
              <a:t>29</a:t>
            </a:fld>
            <a:endParaRPr lang="de-DE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8167" y="1125481"/>
            <a:ext cx="9169004" cy="2394232"/>
          </a:xfrm>
        </p:spPr>
        <p:txBody>
          <a:bodyPr anchor="b"/>
          <a:lstStyle>
            <a:lvl1pPr algn="ctr">
              <a:defRPr sz="60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8167" y="3612044"/>
            <a:ext cx="9169004" cy="1660361"/>
          </a:xfrm>
        </p:spPr>
        <p:txBody>
          <a:bodyPr/>
          <a:lstStyle>
            <a:lvl1pPr marL="0" indent="0" algn="ctr">
              <a:buNone/>
              <a:defRPr sz="2405"/>
            </a:lvl1pPr>
            <a:lvl2pPr marL="458470" indent="0" algn="ctr">
              <a:buNone/>
              <a:defRPr sz="2005"/>
            </a:lvl2pPr>
            <a:lvl3pPr marL="916940" indent="0" algn="ctr">
              <a:buNone/>
              <a:defRPr sz="1805"/>
            </a:lvl3pPr>
            <a:lvl4pPr marL="1375410" indent="0" algn="ctr">
              <a:buNone/>
              <a:defRPr sz="1605"/>
            </a:lvl4pPr>
            <a:lvl5pPr marL="1833880" indent="0" algn="ctr">
              <a:buNone/>
              <a:defRPr sz="1605"/>
            </a:lvl5pPr>
            <a:lvl6pPr marL="2292350" indent="0" algn="ctr">
              <a:buNone/>
              <a:defRPr sz="1605"/>
            </a:lvl6pPr>
            <a:lvl7pPr marL="2750820" indent="0" algn="ctr">
              <a:buNone/>
              <a:defRPr sz="1605"/>
            </a:lvl7pPr>
            <a:lvl8pPr marL="3209290" indent="0" algn="ctr">
              <a:buNone/>
              <a:defRPr sz="1605"/>
            </a:lvl8pPr>
            <a:lvl9pPr marL="3667760" indent="0" algn="ctr">
              <a:buNone/>
              <a:defRPr sz="1605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B5B250-56B9-43CE-9FCD-75832CDD160B}" type="datetime1">
              <a:rPr lang="zh-CN" altLang="en-US" smtClean="0"/>
              <a:t>2026/7/14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60823B-BD73-462E-A100-36909DE35EC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22608" y="6374007"/>
            <a:ext cx="2750701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" y="0"/>
            <a:ext cx="4049642" cy="699943"/>
          </a:xfrm>
          <a:solidFill>
            <a:srgbClr val="108ECF"/>
          </a:solidFill>
        </p:spPr>
        <p:txBody>
          <a:bodyPr>
            <a:norm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en-US" dirty="0"/>
          </a:p>
        </p:txBody>
      </p:sp>
      <p:pic>
        <p:nvPicPr>
          <p:cNvPr id="4" name="图片 3" descr="LOGO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96170" y="125730"/>
            <a:ext cx="1877060" cy="6483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125" y="1714488"/>
            <a:ext cx="10544354" cy="2860661"/>
          </a:xfrm>
        </p:spPr>
        <p:txBody>
          <a:bodyPr anchor="b"/>
          <a:lstStyle>
            <a:lvl1pPr>
              <a:defRPr sz="601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4125" y="4602212"/>
            <a:ext cx="10544354" cy="1504354"/>
          </a:xfrm>
        </p:spPr>
        <p:txBody>
          <a:bodyPr/>
          <a:lstStyle>
            <a:lvl1pPr marL="0" indent="0">
              <a:buNone/>
              <a:defRPr sz="2405">
                <a:solidFill>
                  <a:schemeClr val="tx1">
                    <a:tint val="75000"/>
                  </a:schemeClr>
                </a:solidFill>
              </a:defRPr>
            </a:lvl1pPr>
            <a:lvl2pPr marL="458470" indent="0">
              <a:buNone/>
              <a:defRPr sz="2005">
                <a:solidFill>
                  <a:schemeClr val="tx1">
                    <a:tint val="75000"/>
                  </a:schemeClr>
                </a:solidFill>
              </a:defRPr>
            </a:lvl2pPr>
            <a:lvl3pPr marL="916940" indent="0">
              <a:buNone/>
              <a:defRPr sz="1805">
                <a:solidFill>
                  <a:schemeClr val="tx1">
                    <a:tint val="75000"/>
                  </a:schemeClr>
                </a:solidFill>
              </a:defRPr>
            </a:lvl3pPr>
            <a:lvl4pPr marL="137541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4pPr>
            <a:lvl5pPr marL="183388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5pPr>
            <a:lvl6pPr marL="229235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6pPr>
            <a:lvl7pPr marL="275082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7pPr>
            <a:lvl8pPr marL="320929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8pPr>
            <a:lvl9pPr marL="3667760" indent="0">
              <a:buNone/>
              <a:defRPr sz="16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3F66F4F-AEE1-4D64-B83A-DAA423E5B3DC}" type="datetime1">
              <a:rPr lang="zh-CN" altLang="en-US" smtClean="0"/>
              <a:t>2026/7/14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9B9D48-5547-4471-B867-36FA92C29EB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40492" y="1830696"/>
            <a:ext cx="5195769" cy="43634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89077" y="1830696"/>
            <a:ext cx="5195769" cy="4363425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E739D94-4067-44CF-ACDB-E73AE775C6D1}" type="datetime1">
              <a:rPr lang="zh-CN" altLang="en-US" smtClean="0"/>
              <a:t>2026/7/14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58849D-AC73-4ED3-AA58-31C03908EB6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084" y="366140"/>
            <a:ext cx="10544354" cy="132924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42085" y="1685833"/>
            <a:ext cx="5171891" cy="826201"/>
          </a:xfrm>
        </p:spPr>
        <p:txBody>
          <a:bodyPr anchor="b"/>
          <a:lstStyle>
            <a:lvl1pPr marL="0" indent="0">
              <a:buNone/>
              <a:defRPr sz="2405" b="1"/>
            </a:lvl1pPr>
            <a:lvl2pPr marL="458470" indent="0">
              <a:buNone/>
              <a:defRPr sz="2005" b="1"/>
            </a:lvl2pPr>
            <a:lvl3pPr marL="916940" indent="0">
              <a:buNone/>
              <a:defRPr sz="1805" b="1"/>
            </a:lvl3pPr>
            <a:lvl4pPr marL="1375410" indent="0">
              <a:buNone/>
              <a:defRPr sz="1605" b="1"/>
            </a:lvl4pPr>
            <a:lvl5pPr marL="1833880" indent="0">
              <a:buNone/>
              <a:defRPr sz="1605" b="1"/>
            </a:lvl5pPr>
            <a:lvl6pPr marL="2292350" indent="0">
              <a:buNone/>
              <a:defRPr sz="1605" b="1"/>
            </a:lvl6pPr>
            <a:lvl7pPr marL="2750820" indent="0">
              <a:buNone/>
              <a:defRPr sz="1605" b="1"/>
            </a:lvl7pPr>
            <a:lvl8pPr marL="3209290" indent="0">
              <a:buNone/>
              <a:defRPr sz="1605" b="1"/>
            </a:lvl8pPr>
            <a:lvl9pPr marL="3667760" indent="0">
              <a:buNone/>
              <a:defRPr sz="160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42085" y="2512034"/>
            <a:ext cx="5171891" cy="369482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89077" y="1685833"/>
            <a:ext cx="5197361" cy="826201"/>
          </a:xfrm>
        </p:spPr>
        <p:txBody>
          <a:bodyPr anchor="b"/>
          <a:lstStyle>
            <a:lvl1pPr marL="0" indent="0">
              <a:buNone/>
              <a:defRPr sz="2405" b="1"/>
            </a:lvl1pPr>
            <a:lvl2pPr marL="458470" indent="0">
              <a:buNone/>
              <a:defRPr sz="2005" b="1"/>
            </a:lvl2pPr>
            <a:lvl3pPr marL="916940" indent="0">
              <a:buNone/>
              <a:defRPr sz="1805" b="1"/>
            </a:lvl3pPr>
            <a:lvl4pPr marL="1375410" indent="0">
              <a:buNone/>
              <a:defRPr sz="1605" b="1"/>
            </a:lvl4pPr>
            <a:lvl5pPr marL="1833880" indent="0">
              <a:buNone/>
              <a:defRPr sz="1605" b="1"/>
            </a:lvl5pPr>
            <a:lvl6pPr marL="2292350" indent="0">
              <a:buNone/>
              <a:defRPr sz="1605" b="1"/>
            </a:lvl6pPr>
            <a:lvl7pPr marL="2750820" indent="0">
              <a:buNone/>
              <a:defRPr sz="1605" b="1"/>
            </a:lvl7pPr>
            <a:lvl8pPr marL="3209290" indent="0">
              <a:buNone/>
              <a:defRPr sz="1605" b="1"/>
            </a:lvl8pPr>
            <a:lvl9pPr marL="3667760" indent="0">
              <a:buNone/>
              <a:defRPr sz="160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89077" y="2512034"/>
            <a:ext cx="5197361" cy="369482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63E3A7-1082-4407-A9DE-966EB068F57B}" type="datetime1">
              <a:rPr lang="zh-CN" altLang="en-US" smtClean="0"/>
              <a:t>2026/7/14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943F25-B4D9-44ED-82C9-25C2A6F11C5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5EBFA-1D17-4582-B20E-0056A0690731}" type="datetime1">
              <a:rPr lang="en-US" altLang="zh-CN" smtClean="0"/>
              <a:t>7/14/2026</a:t>
            </a:fld>
            <a:endParaRPr lang="zh-CN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D18632-B02B-4172-BAFF-1BB0BC8CD9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C4F7F-C44A-4F19-94C7-E1C28A8C3534}" type="datetime1">
              <a:rPr lang="zh-CN" altLang="en-US" smtClean="0"/>
              <a:t>2026/7/14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D3D91B-B306-44F7-972F-C2E24B5D1F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085" y="458470"/>
            <a:ext cx="3942989" cy="1604645"/>
          </a:xfrm>
        </p:spPr>
        <p:txBody>
          <a:bodyPr anchor="b"/>
          <a:lstStyle>
            <a:lvl1pPr>
              <a:defRPr sz="32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97361" y="990168"/>
            <a:ext cx="6189077" cy="4887163"/>
          </a:xfrm>
        </p:spPr>
        <p:txBody>
          <a:bodyPr/>
          <a:lstStyle>
            <a:lvl1pPr>
              <a:defRPr sz="3210"/>
            </a:lvl1pPr>
            <a:lvl2pPr>
              <a:defRPr sz="2810"/>
            </a:lvl2pPr>
            <a:lvl3pPr>
              <a:defRPr sz="2405"/>
            </a:lvl3pPr>
            <a:lvl4pPr>
              <a:defRPr sz="2005"/>
            </a:lvl4pPr>
            <a:lvl5pPr>
              <a:defRPr sz="2005"/>
            </a:lvl5pPr>
            <a:lvl6pPr>
              <a:defRPr sz="2005"/>
            </a:lvl6pPr>
            <a:lvl7pPr>
              <a:defRPr sz="2005"/>
            </a:lvl7pPr>
            <a:lvl8pPr>
              <a:defRPr sz="2005"/>
            </a:lvl8pPr>
            <a:lvl9pPr>
              <a:defRPr sz="2005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42085" y="2063115"/>
            <a:ext cx="3942989" cy="3822176"/>
          </a:xfrm>
        </p:spPr>
        <p:txBody>
          <a:bodyPr/>
          <a:lstStyle>
            <a:lvl1pPr marL="0" indent="0">
              <a:buNone/>
              <a:defRPr sz="1605"/>
            </a:lvl1pPr>
            <a:lvl2pPr marL="458470" indent="0">
              <a:buNone/>
              <a:defRPr sz="1405"/>
            </a:lvl2pPr>
            <a:lvl3pPr marL="916940" indent="0">
              <a:buNone/>
              <a:defRPr sz="1205"/>
            </a:lvl3pPr>
            <a:lvl4pPr marL="1375410" indent="0">
              <a:buNone/>
              <a:defRPr sz="1005"/>
            </a:lvl4pPr>
            <a:lvl5pPr marL="1833880" indent="0">
              <a:buNone/>
              <a:defRPr sz="1005"/>
            </a:lvl5pPr>
            <a:lvl6pPr marL="2292350" indent="0">
              <a:buNone/>
              <a:defRPr sz="1005"/>
            </a:lvl6pPr>
            <a:lvl7pPr marL="2750820" indent="0">
              <a:buNone/>
              <a:defRPr sz="1005"/>
            </a:lvl7pPr>
            <a:lvl8pPr marL="3209290" indent="0">
              <a:buNone/>
              <a:defRPr sz="1005"/>
            </a:lvl8pPr>
            <a:lvl9pPr marL="3667760" indent="0">
              <a:buNone/>
              <a:defRPr sz="100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9B9611-7CD6-4178-BB77-742E83EC1232}" type="datetime1">
              <a:rPr lang="zh-CN" altLang="en-US" smtClean="0"/>
              <a:t>2026/7/14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33DA4B-513F-4C7A-8C8F-B6FDCDD3519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2085" y="458470"/>
            <a:ext cx="3942989" cy="1604645"/>
          </a:xfrm>
        </p:spPr>
        <p:txBody>
          <a:bodyPr anchor="b"/>
          <a:lstStyle>
            <a:lvl1pPr>
              <a:defRPr sz="32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97361" y="990168"/>
            <a:ext cx="6189077" cy="4887163"/>
          </a:xfrm>
        </p:spPr>
        <p:txBody>
          <a:bodyPr anchor="t"/>
          <a:lstStyle>
            <a:lvl1pPr marL="0" indent="0">
              <a:buNone/>
              <a:defRPr sz="3210"/>
            </a:lvl1pPr>
            <a:lvl2pPr marL="458470" indent="0">
              <a:buNone/>
              <a:defRPr sz="2810"/>
            </a:lvl2pPr>
            <a:lvl3pPr marL="916940" indent="0">
              <a:buNone/>
              <a:defRPr sz="2405"/>
            </a:lvl3pPr>
            <a:lvl4pPr marL="1375410" indent="0">
              <a:buNone/>
              <a:defRPr sz="2005"/>
            </a:lvl4pPr>
            <a:lvl5pPr marL="1833880" indent="0">
              <a:buNone/>
              <a:defRPr sz="2005"/>
            </a:lvl5pPr>
            <a:lvl6pPr marL="2292350" indent="0">
              <a:buNone/>
              <a:defRPr sz="2005"/>
            </a:lvl6pPr>
            <a:lvl7pPr marL="2750820" indent="0">
              <a:buNone/>
              <a:defRPr sz="2005"/>
            </a:lvl7pPr>
            <a:lvl8pPr marL="3209290" indent="0">
              <a:buNone/>
              <a:defRPr sz="2005"/>
            </a:lvl8pPr>
            <a:lvl9pPr marL="3667760" indent="0">
              <a:buNone/>
              <a:defRPr sz="200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42085" y="2063115"/>
            <a:ext cx="3942989" cy="3822176"/>
          </a:xfrm>
        </p:spPr>
        <p:txBody>
          <a:bodyPr/>
          <a:lstStyle>
            <a:lvl1pPr marL="0" indent="0">
              <a:buNone/>
              <a:defRPr sz="1605"/>
            </a:lvl1pPr>
            <a:lvl2pPr marL="458470" indent="0">
              <a:buNone/>
              <a:defRPr sz="1405"/>
            </a:lvl2pPr>
            <a:lvl3pPr marL="916940" indent="0">
              <a:buNone/>
              <a:defRPr sz="1205"/>
            </a:lvl3pPr>
            <a:lvl4pPr marL="1375410" indent="0">
              <a:buNone/>
              <a:defRPr sz="1005"/>
            </a:lvl4pPr>
            <a:lvl5pPr marL="1833880" indent="0">
              <a:buNone/>
              <a:defRPr sz="1005"/>
            </a:lvl5pPr>
            <a:lvl6pPr marL="2292350" indent="0">
              <a:buNone/>
              <a:defRPr sz="1005"/>
            </a:lvl6pPr>
            <a:lvl7pPr marL="2750820" indent="0">
              <a:buNone/>
              <a:defRPr sz="1005"/>
            </a:lvl7pPr>
            <a:lvl8pPr marL="3209290" indent="0">
              <a:buNone/>
              <a:defRPr sz="1005"/>
            </a:lvl8pPr>
            <a:lvl9pPr marL="3667760" indent="0">
              <a:buNone/>
              <a:defRPr sz="100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65CA9BA-8B7E-43E5-8890-43409109E65E}" type="datetime1">
              <a:rPr lang="zh-CN" altLang="en-US" smtClean="0"/>
              <a:t>2026/7/14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956D2B-DA92-467E-9444-E611169A7D2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E575715-8150-4E6A-A98B-52F0B9C184BD}" type="datetime1">
              <a:rPr lang="zh-CN" altLang="en-US" smtClean="0"/>
              <a:t>2026/7/14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33A0EA-24EF-46B5-9617-E36977E9018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8757" y="366139"/>
            <a:ext cx="2636089" cy="582798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40492" y="366139"/>
            <a:ext cx="7755449" cy="5827982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5EBFA-1D17-4582-B20E-0056A0690731}" type="datetime1">
              <a:rPr lang="en-US" altLang="zh-CN" smtClean="0"/>
              <a:t>7/14/2026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D18632-B02B-4172-BAFF-1BB0BC8CD9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7942F492-C2BD-44DF-AE4D-C7F3ADBAD6BD}" type="datetime1">
              <a:rPr lang="zh-CN" altLang="en-US"/>
              <a:t>2026/7/14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iTest Technologies Co., Ltd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DA77052B-B4BB-4B4E-ACBE-16F621EFF9DD}" type="slidenum">
              <a:rPr lang="zh-CN" altLang="en-US"/>
              <a:t>‹#›</a:t>
            </a:fld>
            <a:endParaRPr lang="zh-CN" altLang="en-US"/>
          </a:p>
        </p:txBody>
      </p:sp>
      <p:pic>
        <p:nvPicPr>
          <p:cNvPr id="15" name="图片 14" descr="LOGO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9996170" y="125894"/>
            <a:ext cx="1877060" cy="6483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0492" y="366140"/>
            <a:ext cx="10544354" cy="13292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492" y="1830696"/>
            <a:ext cx="10544354" cy="4363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0492" y="6374007"/>
            <a:ext cx="2750701" cy="366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85EBFA-1D17-4582-B20E-0056A0690731}" type="datetime1">
              <a:rPr lang="en-US" altLang="zh-CN" smtClean="0"/>
              <a:t>7/14/2026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9643" y="6374007"/>
            <a:ext cx="4126052" cy="366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Shenzhen iTest Technologies Co., Ltd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34145" y="6374007"/>
            <a:ext cx="2750701" cy="366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0D18632-B02B-4172-BAFF-1BB0BC8CD90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6940" rtl="0" eaLnBrk="1" latinLnBrk="0" hangingPunct="1">
        <a:lnSpc>
          <a:spcPct val="90000"/>
        </a:lnSpc>
        <a:spcBef>
          <a:spcPct val="0"/>
        </a:spcBef>
        <a:buNone/>
        <a:defRPr sz="44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9235" indent="-229235" algn="l" defTabSz="916940" rtl="0" eaLnBrk="1" latinLnBrk="0" hangingPunct="1">
        <a:lnSpc>
          <a:spcPct val="90000"/>
        </a:lnSpc>
        <a:spcBef>
          <a:spcPts val="1005"/>
        </a:spcBef>
        <a:buFont typeface="Arial" panose="020B0604020202020204" pitchFamily="34" charset="0"/>
        <a:buChar char="•"/>
        <a:defRPr sz="2810" kern="1200">
          <a:solidFill>
            <a:schemeClr val="tx1"/>
          </a:solidFill>
          <a:latin typeface="+mn-lt"/>
          <a:ea typeface="+mn-ea"/>
          <a:cs typeface="+mn-cs"/>
        </a:defRPr>
      </a:lvl1pPr>
      <a:lvl2pPr marL="68770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5" kern="1200">
          <a:solidFill>
            <a:schemeClr val="tx1"/>
          </a:solidFill>
          <a:latin typeface="+mn-lt"/>
          <a:ea typeface="+mn-ea"/>
          <a:cs typeface="+mn-cs"/>
        </a:defRPr>
      </a:lvl2pPr>
      <a:lvl3pPr marL="114617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5" kern="1200">
          <a:solidFill>
            <a:schemeClr val="tx1"/>
          </a:solidFill>
          <a:latin typeface="+mn-lt"/>
          <a:ea typeface="+mn-ea"/>
          <a:cs typeface="+mn-cs"/>
        </a:defRPr>
      </a:lvl3pPr>
      <a:lvl4pPr marL="160464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206311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52158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98005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43852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896995" indent="-229235" algn="l" defTabSz="91694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1pPr>
      <a:lvl2pPr marL="45847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91694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3pPr>
      <a:lvl4pPr marL="137541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4pPr>
      <a:lvl5pPr marL="183388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5pPr>
      <a:lvl6pPr marL="229235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6pPr>
      <a:lvl7pPr marL="275082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7pPr>
      <a:lvl8pPr marL="320929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8pPr>
      <a:lvl9pPr marL="3667760" algn="l" defTabSz="916940" rtl="0" eaLnBrk="1" latinLnBrk="0" hangingPunct="1">
        <a:defRPr sz="18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7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image" Target="../media/image19.png"/><Relationship Id="rId10" Type="http://schemas.microsoft.com/office/2007/relationships/diagramDrawing" Target="../diagrams/drawing2.xml"/><Relationship Id="rId4" Type="http://schemas.openxmlformats.org/officeDocument/2006/relationships/image" Target="../media/image18.png"/><Relationship Id="rId9" Type="http://schemas.openxmlformats.org/officeDocument/2006/relationships/diagramColors" Target="../diagrams/colors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-8011" y="1198880"/>
            <a:ext cx="12225337" cy="1303541"/>
          </a:xfrm>
          <a:prstGeom prst="rect">
            <a:avLst/>
          </a:prstGeom>
          <a:solidFill>
            <a:srgbClr val="108ECF"/>
          </a:solidFill>
        </p:spPr>
        <p:style>
          <a:lnRef idx="0">
            <a:srgbClr val="FFFFFF"/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00461" y="1388985"/>
            <a:ext cx="9865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高速线缆测试系统（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4" name="图片 3" descr="LOG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713069" y="5958805"/>
            <a:ext cx="2317750" cy="800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349" y="2505586"/>
            <a:ext cx="8344917" cy="386369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>
          <a:xfrm>
            <a:off x="840492" y="6528770"/>
            <a:ext cx="2750701" cy="366139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72C77FE-C45C-4B47-B920-8DC37256936E}" type="datetime1"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2026/7/14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>
          <a:xfrm>
            <a:off x="4049643" y="6528770"/>
            <a:ext cx="4126052" cy="366139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iTest Technologies Co., Ltd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>
          <a:xfrm>
            <a:off x="8634145" y="6528770"/>
            <a:ext cx="2750701" cy="366139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109AC0-AC33-4BDE-BE3B-027B87BFCE68}" type="slidenum"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0" y="0"/>
            <a:ext cx="3088333" cy="646331"/>
          </a:xfrm>
          <a:prstGeom prst="rect">
            <a:avLst/>
          </a:prstGeom>
          <a:solidFill>
            <a:schemeClr val="accent1"/>
          </a:solidFill>
          <a:ln w="12700">
            <a:prstDash val="solid"/>
            <a:miter/>
          </a:ln>
        </p:spPr>
        <p:txBody>
          <a:bodyPr wrap="square">
            <a:spAutoFit/>
          </a:bodyPr>
          <a:lstStyle/>
          <a:p>
            <a:pPr lvl="0" algn="ctr"/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zh-CN" sz="36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内容占位符 7"/>
          <p:cNvGrpSpPr/>
          <p:nvPr/>
        </p:nvGrpSpPr>
        <p:grpSpPr>
          <a:xfrm>
            <a:off x="2800301" y="2574429"/>
            <a:ext cx="5602660" cy="1379966"/>
            <a:chOff x="1144117" y="788909"/>
            <a:chExt cx="7378415" cy="2419200"/>
          </a:xfrm>
          <a:solidFill>
            <a:srgbClr val="009BE1"/>
          </a:solidFill>
        </p:grpSpPr>
        <p:sp>
          <p:nvSpPr>
            <p:cNvPr id="18" name="形状 psFMUszxFX"/>
            <p:cNvSpPr/>
            <p:nvPr/>
          </p:nvSpPr>
          <p:spPr>
            <a:xfrm>
              <a:off x="1144117" y="788909"/>
              <a:ext cx="7378415" cy="1123200"/>
            </a:xfrm>
            <a:prstGeom prst="roundRect">
              <a:avLst/>
            </a:prstGeom>
            <a:grpFill/>
            <a:ln w="12700" cap="flat" cmpd="sng">
              <a:solidFill>
                <a:srgbClr val="FFFFFF">
                  <a:lumOff val="0"/>
                </a:srgbClr>
              </a:solidFill>
              <a:prstDash val="solid"/>
              <a:miter/>
            </a:ln>
            <a:effectLst/>
          </p:spPr>
          <p:txBody>
            <a:bodyPr vert="horz" wrap="square" lIns="137160" tIns="137160" rIns="137160" bIns="137160" numCol="1" spcCol="1270" anchor="ctr" anchorCtr="0"/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en-US" sz="3200" b="1" kern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3200" b="1" kern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altLang="zh-CN" sz="3200" b="1" kern="1200" dirty="0" err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r>
                <a:rPr lang="en-US" altLang="zh-CN" sz="3200" b="1" kern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-CTS</a:t>
              </a:r>
              <a:r>
                <a:rPr lang="zh-CN" altLang="en-US" sz="3200" b="1" kern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高速线缆</a:t>
              </a:r>
              <a:r>
                <a:rPr lang="zh-CN" altLang="en-US" sz="3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测试系统</a:t>
              </a:r>
              <a:endParaRPr lang="en-US" altLang="en-US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形状 fkKmscDoLa"/>
            <p:cNvSpPr/>
            <p:nvPr/>
          </p:nvSpPr>
          <p:spPr>
            <a:xfrm>
              <a:off x="1144117" y="2084909"/>
              <a:ext cx="7378415" cy="1123200"/>
            </a:xfrm>
            <a:prstGeom prst="roundRect">
              <a:avLst/>
            </a:prstGeom>
            <a:grpFill/>
            <a:ln w="12700" cap="flat" cmpd="sng">
              <a:solidFill>
                <a:schemeClr val="lt1">
                  <a:lumOff val="0"/>
                </a:schemeClr>
              </a:solidFill>
              <a:prstDash val="solid"/>
              <a:miter/>
            </a:ln>
            <a:effectLst/>
          </p:spPr>
          <p:txBody>
            <a:bodyPr vert="horz" wrap="square" lIns="137160" tIns="137160" rIns="137160" bIns="137160" numCol="1" spcCol="1270" anchor="ctr" anchorCtr="0"/>
            <a:lstStyle/>
            <a:p>
              <a:pPr marL="0" lvl="0" indent="0" algn="l" defTabSz="160020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US" altLang="zh-CN" sz="3200" b="1" kern="120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3200" b="1" kern="120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、客户应用案例</a:t>
              </a:r>
              <a:endParaRPr lang="en-US" altLang="zh-CN" sz="3200" b="1" kern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3" name="形状 psFMUszxFX"/>
          <p:cNvSpPr/>
          <p:nvPr/>
        </p:nvSpPr>
        <p:spPr>
          <a:xfrm>
            <a:off x="3160341" y="2853071"/>
            <a:ext cx="6336704" cy="1017502"/>
          </a:xfrm>
          <a:prstGeom prst="roundRect">
            <a:avLst/>
          </a:prstGeom>
          <a:solidFill>
            <a:srgbClr val="009BE1"/>
          </a:solidFill>
          <a:ln w="12700" cap="flat" cmpd="sng">
            <a:solidFill>
              <a:srgbClr val="FFFFFF">
                <a:lumOff val="0"/>
              </a:srgbClr>
            </a:solidFill>
            <a:prstDash val="solid"/>
            <a:miter/>
          </a:ln>
          <a:effectLst/>
        </p:spPr>
        <p:txBody>
          <a:bodyPr vert="horz" wrap="square" lIns="137160" tIns="137160" rIns="137160" bIns="137160" numCol="1" spcCol="1270" anchor="ctr" anchorCtr="0"/>
          <a:lstStyle/>
          <a:p>
            <a:pPr marL="0" lvl="0" indent="0" algn="l" defTabSz="1600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40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</a:t>
            </a:r>
            <a:r>
              <a:rPr lang="en-US" altLang="zh-CN" sz="40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40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40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高速线缆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测试系统</a:t>
            </a:r>
            <a:endParaRPr lang="en-US" altLang="en-US" sz="4000" b="1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151" y="2184498"/>
            <a:ext cx="7424549" cy="3437566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178062" y="6521641"/>
            <a:ext cx="2750701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" y="0"/>
            <a:ext cx="5104555" cy="735097"/>
          </a:xfrm>
          <a:solidFill>
            <a:srgbClr val="009BE1"/>
          </a:solidFill>
        </p:spPr>
        <p:txBody>
          <a:bodyPr>
            <a:noAutofit/>
          </a:bodyPr>
          <a:lstStyle/>
          <a:p>
            <a:r>
              <a:rPr lang="en-US" altLang="zh-CN" sz="3200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高速线缆测试系统</a:t>
            </a:r>
            <a:endParaRPr lang="zh-CN" altLang="en-US" sz="3200" dirty="0"/>
          </a:p>
        </p:txBody>
      </p:sp>
      <p:sp>
        <p:nvSpPr>
          <p:cNvPr id="4" name="文本框 3"/>
          <p:cNvSpPr txBox="1"/>
          <p:nvPr/>
        </p:nvSpPr>
        <p:spPr>
          <a:xfrm>
            <a:off x="8695509" y="5789580"/>
            <a:ext cx="3183645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1F1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矩阵开关：</a:t>
            </a:r>
            <a:r>
              <a:rPr lang="zh-CN" altLang="en-US" sz="1400" dirty="0">
                <a:solidFill>
                  <a:srgbClr val="1F1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en-US" altLang="zh-CN" sz="1400" dirty="0" smtClean="0">
                <a:solidFill>
                  <a:srgbClr val="1F1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64/96/128/192/384</a:t>
            </a:r>
            <a:r>
              <a:rPr lang="zh-CN" altLang="en-US" sz="1400" dirty="0" smtClean="0">
                <a:solidFill>
                  <a:srgbClr val="1F1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zh-CN" altLang="en-US" sz="1400" dirty="0">
                <a:solidFill>
                  <a:srgbClr val="1F1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端口配置；</a:t>
            </a:r>
            <a:endParaRPr lang="en-US" altLang="zh-CN" dirty="0">
              <a:solidFill>
                <a:srgbClr val="1F1A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415" y="1998365"/>
            <a:ext cx="4389086" cy="414358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792" y="2270512"/>
            <a:ext cx="2596982" cy="15844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871979" y="5789580"/>
            <a:ext cx="3473999" cy="1069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网络分析仪主机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基于高频网分软硬件系统架构，支持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26.5G/43.5G/67G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，具备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ETDR/IFD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37655" y="1697885"/>
            <a:ext cx="4067537" cy="746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测试软件</a:t>
            </a:r>
            <a:r>
              <a:rPr lang="zh-CN" altLang="en-US" b="1" dirty="0">
                <a:solidFill>
                  <a:srgbClr val="1F1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>
                <a:solidFill>
                  <a:srgbClr val="1F1A1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基于系统一体化设计，软硬件协同效率更高，极致提升产线测试效率。</a:t>
            </a:r>
            <a:endParaRPr lang="en-US" altLang="zh-CN" dirty="0">
              <a:solidFill>
                <a:srgbClr val="1F1A1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连接符: 肘形 9"/>
          <p:cNvCxnSpPr/>
          <p:nvPr/>
        </p:nvCxnSpPr>
        <p:spPr>
          <a:xfrm rot="10800000" flipV="1">
            <a:off x="6820420" y="2051859"/>
            <a:ext cx="989915" cy="319403"/>
          </a:xfrm>
          <a:prstGeom prst="bentConnector2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9201887" y="5403084"/>
            <a:ext cx="1" cy="464919"/>
          </a:xfrm>
          <a:prstGeom prst="straightConnector1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40524" y="782193"/>
            <a:ext cx="11683176" cy="881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：针对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112G/224G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等高速线缆（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DAC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、高速背板线缆、高速</a:t>
            </a: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PCIe4.0/5.0/6.0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内部线缆组件等）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的信号完整性研发和生产测试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开发了一套专用的测试系统，具有</a:t>
            </a:r>
            <a:r>
              <a:rPr lang="zh-CN" altLang="en-US" sz="1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高精度、高效率、高可靠性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的特点。</a:t>
            </a:r>
          </a:p>
        </p:txBody>
      </p:sp>
      <p:cxnSp>
        <p:nvCxnSpPr>
          <p:cNvPr id="13" name="直接箭头连接符 12"/>
          <p:cNvCxnSpPr/>
          <p:nvPr/>
        </p:nvCxnSpPr>
        <p:spPr>
          <a:xfrm flipH="1" flipV="1">
            <a:off x="6674283" y="5351440"/>
            <a:ext cx="1" cy="464919"/>
          </a:xfrm>
          <a:prstGeom prst="straightConnector1">
            <a:avLst/>
          </a:prstGeom>
          <a:ln w="28575"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474637" y="6510911"/>
            <a:ext cx="2750701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3880420" cy="630213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网络分析仪主机</a:t>
            </a:r>
            <a:endParaRPr lang="zh-CN" altLang="en-US" sz="3200" dirty="0"/>
          </a:p>
        </p:txBody>
      </p:sp>
      <p:sp>
        <p:nvSpPr>
          <p:cNvPr id="5" name="矩形 4"/>
          <p:cNvSpPr/>
          <p:nvPr/>
        </p:nvSpPr>
        <p:spPr>
          <a:xfrm>
            <a:off x="735788" y="1206277"/>
            <a:ext cx="840377" cy="2520280"/>
          </a:xfrm>
          <a:prstGeom prst="rect">
            <a:avLst/>
          </a:prstGeom>
          <a:gradFill flip="none" rotWithShape="1"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sx="104000" sy="104000" algn="tl" rotWithShape="0">
              <a:prstClr val="black">
                <a:alpha val="46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网络分析仪主机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811271" y="1134269"/>
            <a:ext cx="6605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系列化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(26.5/43.5/67GHz)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矢量网络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分析仪主机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44679" y="1979200"/>
            <a:ext cx="59241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系列已推出</a:t>
            </a:r>
            <a:r>
              <a:rPr lang="en-US" altLang="zh-CN" b="1" dirty="0">
                <a:solidFill>
                  <a:srgbClr val="1475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67GHz</a:t>
            </a:r>
            <a:r>
              <a:rPr lang="zh-CN" altLang="en-US" b="1" dirty="0">
                <a:solidFill>
                  <a:srgbClr val="1475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，快速搭建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224G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CEI5.0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DUT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的测试环境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性能和算法</a:t>
            </a:r>
            <a:r>
              <a:rPr lang="zh-CN" altLang="en-US" b="1" dirty="0">
                <a:solidFill>
                  <a:srgbClr val="1475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对标</a:t>
            </a:r>
            <a:r>
              <a:rPr lang="en-US" altLang="zh-CN" b="1" dirty="0">
                <a:solidFill>
                  <a:srgbClr val="1475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标杆产品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效率深度优化，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业界最快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测试主机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总计发货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多台，数量近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台的几个客户已长期使用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Z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客户认证可购买的网络分析仪</a:t>
            </a:r>
            <a:r>
              <a:rPr lang="zh-CN" altLang="en-US" b="1" dirty="0">
                <a:solidFill>
                  <a:srgbClr val="1475C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三大主供应商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之一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图示 3"/>
          <p:cNvGraphicFramePr/>
          <p:nvPr/>
        </p:nvGraphicFramePr>
        <p:xfrm>
          <a:off x="568053" y="3294509"/>
          <a:ext cx="8150225" cy="3272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7366" y="1062261"/>
            <a:ext cx="3708917" cy="223224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11513269" y="6374007"/>
            <a:ext cx="360040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4960540" cy="630213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网络分析仪主机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43.5GHz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25095" y="1041377"/>
          <a:ext cx="11720222" cy="23971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2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5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5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35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03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3204">
                <a:tc>
                  <a:txBody>
                    <a:bodyPr/>
                    <a:lstStyle/>
                    <a:p>
                      <a:pPr algn="ctr"/>
                      <a:endParaRPr lang="zh-CN" altLang="en-US" sz="1400" b="1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极致汇仪 </a:t>
                      </a: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VNA4435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69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R&amp;S   </a:t>
                      </a: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ZNB43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69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u="none" strike="noStrike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keysight</a:t>
                      </a:r>
                      <a:r>
                        <a:rPr lang="en-US" sz="1400" b="1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 E5080B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69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</a:t>
                      </a:r>
                      <a:r>
                        <a:rPr lang="en-US" altLang="zh-CN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eyear</a:t>
                      </a:r>
                      <a:r>
                        <a:rPr lang="en-US" altLang="zh-CN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3671G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功率范围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-55 to 10 dBm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-30 to -2 dBm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-50 to 5 dBm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altLang="zh-CN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-25 to 3dBm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动态范围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125 dB @ 43.5GHz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110 dB @ 43.5GHz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122dB @ 44GHz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110dB @ 43.5GHz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迹线噪声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0.005 dB rms @ 70KHz IFBW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0.008 dB rms @ 10KHz IFBW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0.006 dB rms @ 10KHz IFBW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0.003 dB rms @ 1KHz IFBW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输出功率精度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±2 dB @ 0dBm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±5 dB @ -10dBm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±2.2 dB @ 0dBm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±2.5 dB @ 0dBm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487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频率精度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±0.2 ppm</a:t>
                      </a:r>
                      <a:br>
                        <a:rPr 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±0.5 ppm</a:t>
                      </a:r>
                      <a:b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±0.05 ppm (with option)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±0.7 ppm</a:t>
                      </a:r>
                      <a:b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±0.05ppm (with option)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69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±1 ppm</a:t>
                      </a:r>
                      <a:br>
                        <a:rPr lang="en-US" altLang="zh-CN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</a:b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温度稳定性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69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&lt;0.03dB/</a:t>
                      </a:r>
                      <a:r>
                        <a:rPr lang="zh-CN" altLang="zh-CN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℃</a:t>
                      </a:r>
                      <a:endParaRPr lang="en-US" altLang="zh-CN" sz="1400" b="1" u="none" strike="noStrike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0.036dB/K</a:t>
                      </a: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69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&lt;0.03dB/</a:t>
                      </a:r>
                      <a:r>
                        <a:rPr lang="zh-CN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℃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694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&lt;0.03dB/</a:t>
                      </a:r>
                      <a:r>
                        <a:rPr lang="zh-CN" altLang="zh-CN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℃</a:t>
                      </a:r>
                      <a:endParaRPr lang="en-US" altLang="zh-CN" sz="1400" u="none" strike="noStrike" kern="1200" dirty="0">
                        <a:solidFill>
                          <a:schemeClr val="dk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+mn-ea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243">
                <a:tc>
                  <a:txBody>
                    <a:bodyPr/>
                    <a:lstStyle/>
                    <a:p>
                      <a:pPr algn="ctr" rtl="0" fontAlgn="ctr"/>
                      <a:r>
                        <a:rPr lang="zh-CN" altLang="en-US" sz="1400" b="1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接收机噪底</a:t>
                      </a:r>
                      <a:endParaRPr lang="zh-CN" alt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-125 dBm/Hz @ 43.5GHz</a:t>
                      </a:r>
                      <a:endParaRPr 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-105 dBm/Hz @ 43.5GHz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-120 dBm/Hz @ 44GHz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u="none" strike="noStrike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-120 dBm/Hz @ 44GHz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9294819" y="4671382"/>
            <a:ext cx="2650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性能对标国际大厂的主流产品，部分性能超越同等级产品。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033" y="3738911"/>
            <a:ext cx="8605779" cy="278827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247" y="3726557"/>
            <a:ext cx="2419350" cy="2952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49" y="3712756"/>
            <a:ext cx="6484305" cy="3002233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979361" y="6405102"/>
            <a:ext cx="2750701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5248572" cy="702221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稳定的高性能矩阵开关</a:t>
            </a:r>
            <a:endParaRPr lang="zh-CN" altLang="en-US" sz="3200" dirty="0"/>
          </a:p>
        </p:txBody>
      </p:sp>
      <p:sp>
        <p:nvSpPr>
          <p:cNvPr id="5" name="矩形 4"/>
          <p:cNvSpPr/>
          <p:nvPr/>
        </p:nvSpPr>
        <p:spPr>
          <a:xfrm>
            <a:off x="453913" y="1122737"/>
            <a:ext cx="840377" cy="2520280"/>
          </a:xfrm>
          <a:prstGeom prst="rect">
            <a:avLst/>
          </a:prstGeom>
          <a:gradFill flip="none" rotWithShape="1"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50800" dist="38100" dir="2700000" sx="104000" sy="104000" algn="tl" rotWithShape="0">
              <a:prstClr val="black">
                <a:alpha val="46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矩阵开关</a:t>
            </a:r>
          </a:p>
        </p:txBody>
      </p:sp>
      <p:sp>
        <p:nvSpPr>
          <p:cNvPr id="8" name="灯片编号占位符 1"/>
          <p:cNvSpPr txBox="1"/>
          <p:nvPr/>
        </p:nvSpPr>
        <p:spPr>
          <a:xfrm>
            <a:off x="8979361" y="6405102"/>
            <a:ext cx="2750701" cy="366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5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2F537792-5F6C-4FF5-AB2C-7CAC3551244D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422987" y="955710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稳定高性能的开关矩阵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358952" y="1619783"/>
            <a:ext cx="50766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兼容</a:t>
            </a:r>
            <a:r>
              <a:rPr lang="en-US" altLang="zh-CN" b="1" dirty="0">
                <a:solidFill>
                  <a:srgbClr val="1475C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20G/40G/67G</a:t>
            </a:r>
            <a:r>
              <a:rPr lang="zh-CN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频率，可配置</a:t>
            </a:r>
            <a:r>
              <a:rPr lang="en-US" altLang="zh-CN" b="1" dirty="0" smtClean="0">
                <a:solidFill>
                  <a:srgbClr val="1475CF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64/96/128/192/384</a:t>
            </a:r>
            <a:r>
              <a:rPr lang="zh-CN" altLang="zh-CN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等</a:t>
            </a:r>
            <a:r>
              <a:rPr lang="zh-CN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端口，可根据客户需求定制不同端口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业界主流开关单元（</a:t>
            </a:r>
            <a:r>
              <a: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万次寿命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，多个主流客户长期使用的品牌和型号）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4917" y="1122737"/>
            <a:ext cx="3616251" cy="136314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815" y="1149797"/>
            <a:ext cx="1750688" cy="157561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7728" y="2799686"/>
            <a:ext cx="4479592" cy="2703898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10001101" y="1926980"/>
            <a:ext cx="1728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6617494" y="3181588"/>
            <a:ext cx="496582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9754" y="5155212"/>
            <a:ext cx="4389291" cy="1752933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6597728" y="5489291"/>
            <a:ext cx="496582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5621" y="5503583"/>
            <a:ext cx="5290034" cy="225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8</a:t>
            </a:fld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2735012"/>
              </p:ext>
            </p:extLst>
          </p:nvPr>
        </p:nvGraphicFramePr>
        <p:xfrm>
          <a:off x="5464597" y="1424362"/>
          <a:ext cx="6490079" cy="2681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2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20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3441">
                <a:tc>
                  <a:txBody>
                    <a:bodyPr/>
                    <a:lstStyle/>
                    <a:p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高速差分对</a:t>
                      </a: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381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TX/RX</a:t>
                      </a:r>
                      <a:endParaRPr lang="zh-CN" altLang="en-US" sz="14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381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矩阵开关端口配置</a:t>
                      </a: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381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切</a:t>
                      </a:r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 </a:t>
                      </a:r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单体开关配置数量</a:t>
                      </a: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381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381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624">
                <a:tc>
                  <a:txBody>
                    <a:bodyPr/>
                    <a:lstStyle/>
                    <a:p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16pairs</a:t>
                      </a:r>
                      <a:endParaRPr lang="zh-CN" altLang="en-US" sz="14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D6E6F2"/>
                      </a:solidFill>
                    </a:lnL>
                    <a:lnR w="12700" cmpd="sng">
                      <a:solidFill>
                        <a:srgbClr val="D6E6F2"/>
                      </a:solidFill>
                    </a:lnR>
                    <a:lnT w="381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8TX + 8RX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D6E6F2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381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64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7FBFC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381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7FBFC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381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PCIe5.0</a:t>
                      </a:r>
                      <a:r>
                        <a:rPr lang="zh-CN" altLang="en-US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X8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7FBFC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381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622"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24pairs</a:t>
                      </a:r>
                      <a:endParaRPr lang="zh-CN" altLang="en-US" sz="14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D6E6F2"/>
                      </a:solidFill>
                    </a:lnL>
                    <a:lnR w="12700" cmpd="sng">
                      <a:solidFill>
                        <a:srgbClr val="D6E6F2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12TX + 12RX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D6E6F2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DDDDDD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159"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32pairs</a:t>
                      </a:r>
                      <a:endParaRPr lang="zh-CN" altLang="en-US" sz="14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D6E6F2"/>
                      </a:solidFill>
                    </a:lnL>
                    <a:lnR w="12700" cmpd="sng">
                      <a:solidFill>
                        <a:srgbClr val="D6E6F2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16TX + 16RX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D6E6F2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128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7FBFC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28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7FBFC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PCIe6.0</a:t>
                      </a:r>
                      <a:r>
                        <a:rPr lang="zh-CN" altLang="en-US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X16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F7FBFC"/>
                      </a:solidFill>
                    </a:lnL>
                    <a:lnR w="12700" cmpd="sng">
                      <a:solidFill>
                        <a:srgbClr val="F7FBFC"/>
                      </a:solidFill>
                    </a:lnR>
                    <a:lnT w="12700" cmpd="sng">
                      <a:solidFill>
                        <a:srgbClr val="DDDDDD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F7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988">
                <a:tc>
                  <a:txBody>
                    <a:bodyPr/>
                    <a:lstStyle/>
                    <a:p>
                      <a:r>
                        <a:rPr lang="en-US" altLang="zh-CN" sz="14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48pairs</a:t>
                      </a:r>
                      <a:endParaRPr lang="zh-CN" altLang="en-US" sz="14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24TX + 24RX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192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988">
                <a:tc>
                  <a:txBody>
                    <a:bodyPr/>
                    <a:lstStyle/>
                    <a:p>
                      <a:r>
                        <a:rPr lang="en-US" altLang="zh-CN" sz="1400" b="1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96pairs</a:t>
                      </a:r>
                      <a:endParaRPr lang="zh-CN" altLang="en-US" sz="1400" b="1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mpd="sng">
                      <a:solidFill>
                        <a:srgbClr val="B9D7EA"/>
                      </a:solidFill>
                    </a:lnL>
                    <a:lnR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48TX + 48RX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384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4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4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>
                    <a:lnL w="1270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B9D7EA"/>
                      </a:solidFill>
                    </a:lnR>
                    <a:lnT w="12700" cmpd="sng">
                      <a:solidFill>
                        <a:srgbClr val="B9D7EA"/>
                      </a:solidFill>
                      <a:prstDash val="solid"/>
                    </a:lnT>
                    <a:lnB w="12700" cmpd="sng">
                      <a:solidFill>
                        <a:srgbClr val="B9D7EA"/>
                      </a:solidFill>
                      <a:prstDash val="solid"/>
                    </a:lnB>
                    <a:solidFill>
                      <a:srgbClr val="B9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4201494"/>
                  </a:ext>
                </a:extLst>
              </a:tr>
            </a:tbl>
          </a:graphicData>
        </a:graphic>
      </p:graphicFrame>
      <p:sp>
        <p:nvSpPr>
          <p:cNvPr id="7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5036412" cy="712013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稳定的高性能矩阵开关</a:t>
            </a:r>
            <a:endParaRPr lang="zh-CN" altLang="en-US" sz="3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91326" y="4533370"/>
            <a:ext cx="4992884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96port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矩阵配置，非全交换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台级联，可堆叠最大支持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192port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572128" y="4380970"/>
            <a:ext cx="6805610" cy="874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不同协议高速线缆，由于差分对数量差异，矩阵开关端口数的参考如上表格所示，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96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端口以上可通过多矩阵开关堆叠实现；</a:t>
            </a:r>
          </a:p>
        </p:txBody>
      </p:sp>
      <p:sp>
        <p:nvSpPr>
          <p:cNvPr id="26" name="Rectangle 1"/>
          <p:cNvSpPr>
            <a:spLocks noChangeArrowheads="1"/>
          </p:cNvSpPr>
          <p:nvPr/>
        </p:nvSpPr>
        <p:spPr bwMode="auto">
          <a:xfrm>
            <a:off x="0" y="0"/>
            <a:ext cx="122253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52400" y="152400"/>
            <a:ext cx="122253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49" y="1424362"/>
            <a:ext cx="4992884" cy="310900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008213" y="918245"/>
            <a:ext cx="768369" cy="151916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sx="104000" sy="104000" algn="tl" rotWithShape="0">
              <a:prstClr val="black">
                <a:alpha val="46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测试软件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011689" y="918245"/>
            <a:ext cx="70614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为产线效率和管理专门设计的测试系统软件</a:t>
            </a:r>
          </a:p>
        </p:txBody>
      </p:sp>
      <p:sp>
        <p:nvSpPr>
          <p:cNvPr id="16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3011688" cy="774229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测试软件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891" y="2526718"/>
            <a:ext cx="8611250" cy="42241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3189" y="3085482"/>
            <a:ext cx="3209360" cy="157717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8948" y="3085482"/>
            <a:ext cx="3209360" cy="15771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511" y="4638805"/>
            <a:ext cx="3209360" cy="157717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0962" y="4666092"/>
            <a:ext cx="3211587" cy="1436729"/>
          </a:xfrm>
          <a:prstGeom prst="rect">
            <a:avLst/>
          </a:prstGeom>
        </p:spPr>
      </p:pic>
      <p:graphicFrame>
        <p:nvGraphicFramePr>
          <p:cNvPr id="9" name="图示 8"/>
          <p:cNvGraphicFramePr/>
          <p:nvPr/>
        </p:nvGraphicFramePr>
        <p:xfrm>
          <a:off x="3088333" y="1532159"/>
          <a:ext cx="6984776" cy="826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5248572" cy="699943"/>
          </a:xfrm>
          <a:solidFill>
            <a:srgbClr val="009BE1"/>
          </a:solidFill>
        </p:spPr>
        <p:txBody>
          <a:bodyPr>
            <a:normAutofit fontScale="90000"/>
          </a:bodyPr>
          <a:lstStyle/>
          <a:p>
            <a:pPr algn="l"/>
            <a:r>
              <a:rPr lang="zh-CN" altLang="zh-CN" sz="3600" b="1" dirty="0">
                <a:effectLst/>
                <a:ea typeface="微软雅黑" panose="020B0503020204020204" pitchFamily="34" charset="-122"/>
                <a:cs typeface="Times New Roman" panose="02020603050405020304" pitchFamily="18" charset="0"/>
              </a:rPr>
              <a:t>与业界标杆对齐的测量算法</a:t>
            </a:r>
            <a:endParaRPr lang="zh-CN" altLang="en-US" sz="5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1288133" y="1219222"/>
            <a:ext cx="6156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高速线缆测量算法、自研去嵌和校准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72109" y="1620555"/>
            <a:ext cx="9865096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PCIe4.0/5.0/6.0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802.3cd/ck/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dj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CEI4.0/5.0/5.1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等高速算法全系支持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全自研自动去嵌算法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IFD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zh-CN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与业界标杆公司的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AFR/ISD </a:t>
            </a:r>
            <a:r>
              <a:rPr lang="zh-CN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精度和性能一致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简化校准算法：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采用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端口电子校准件仅需要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步即可完成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64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全端口的校准，相比客户现有系统和友商的方案提升数倍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95" y="3604597"/>
            <a:ext cx="5424745" cy="286239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372278" y="3877845"/>
            <a:ext cx="5277765" cy="1941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PCIe6.0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线缆应用为客户解决深层次算法难题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PCIe6.0 SDD11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指标要求比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高，友商去嵌算法精度略差，导致去嵌入后不满足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SDD11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指标要求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极致汇仪自动去嵌入算法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IFD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去嵌入效果略有优于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KS AFR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，可满足客户需求；</a:t>
            </a:r>
            <a:endParaRPr lang="zh-CN" altLang="en-US" sz="1800" dirty="0"/>
          </a:p>
        </p:txBody>
      </p:sp>
      <p:sp>
        <p:nvSpPr>
          <p:cNvPr id="2" name="矩形 1"/>
          <p:cNvSpPr/>
          <p:nvPr/>
        </p:nvSpPr>
        <p:spPr>
          <a:xfrm>
            <a:off x="184562" y="1335320"/>
            <a:ext cx="768369" cy="1519165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sx="104000" sy="104000" algn="tl" rotWithShape="0">
              <a:prstClr val="black">
                <a:alpha val="46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测量算法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 fkKmscDoLa"/>
          <p:cNvSpPr/>
          <p:nvPr/>
        </p:nvSpPr>
        <p:spPr>
          <a:xfrm>
            <a:off x="3448373" y="2762911"/>
            <a:ext cx="4968552" cy="640699"/>
          </a:xfrm>
          <a:prstGeom prst="roundRect">
            <a:avLst/>
          </a:prstGeom>
          <a:solidFill>
            <a:srgbClr val="009BE1"/>
          </a:solidFill>
          <a:ln w="12700" cap="flat" cmpd="sng">
            <a:solidFill>
              <a:schemeClr val="lt1">
                <a:lumOff val="0"/>
              </a:schemeClr>
            </a:solidFill>
            <a:prstDash val="solid"/>
            <a:miter/>
          </a:ln>
          <a:effectLst/>
        </p:spPr>
        <p:txBody>
          <a:bodyPr vert="horz" wrap="square" lIns="137160" tIns="137160" rIns="137160" bIns="137160" numCol="1" spcCol="1270" anchor="ctr" anchorCtr="0"/>
          <a:lstStyle/>
          <a:p>
            <a:pPr marL="0" lvl="0" indent="0" algn="ctr" defTabSz="1600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6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6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6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系统优势</a:t>
            </a:r>
            <a:endParaRPr lang="en-US" altLang="zh-CN" sz="3600" b="1" kern="12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96445" y="3484082"/>
            <a:ext cx="4824536" cy="1884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2000" b="1" kern="100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全系统解决方案</a:t>
            </a:r>
            <a:endParaRPr lang="en-US" altLang="zh-CN" sz="2000" b="1" kern="100" dirty="0">
              <a:solidFill>
                <a:srgbClr val="03369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2000" b="1" kern="100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领先的测试效率</a:t>
            </a:r>
            <a:endParaRPr lang="en-US" altLang="zh-CN" sz="2000" b="1" kern="100" dirty="0">
              <a:solidFill>
                <a:srgbClr val="03369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2000" b="1" kern="100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业界唯一</a:t>
            </a:r>
            <a:r>
              <a:rPr lang="en-US" altLang="zh-CN" sz="2000" b="1" kern="100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112G</a:t>
            </a:r>
            <a:r>
              <a:rPr lang="zh-CN" altLang="zh-CN" sz="2000" b="1" kern="100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升级到</a:t>
            </a:r>
            <a:r>
              <a:rPr lang="en-US" altLang="zh-CN" sz="2000" b="1" kern="100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224G</a:t>
            </a:r>
            <a:r>
              <a:rPr lang="zh-CN" altLang="zh-CN" sz="2000" b="1" kern="100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的方案</a:t>
            </a:r>
            <a:endParaRPr lang="en-US" altLang="zh-CN" sz="2000" b="1" kern="100" dirty="0">
              <a:solidFill>
                <a:srgbClr val="03369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zh-CN" sz="2000" b="1" dirty="0">
                <a:solidFill>
                  <a:srgbClr val="03369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最优服务保障</a:t>
            </a:r>
            <a:endParaRPr lang="zh-CN" altLang="en-US" sz="2000" b="1" dirty="0">
              <a:solidFill>
                <a:srgbClr val="03369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173" y="693264"/>
            <a:ext cx="7143435" cy="3307410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6688732" cy="630213"/>
          </a:xfrm>
          <a:solidFill>
            <a:srgbClr val="009BE1"/>
          </a:solidFill>
        </p:spPr>
        <p:txBody>
          <a:bodyPr>
            <a:normAutofit/>
          </a:bodyPr>
          <a:lstStyle/>
          <a:p>
            <a:r>
              <a:rPr lang="en-US" altLang="zh-CN" sz="32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系统优势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</a:t>
            </a:r>
            <a:r>
              <a:rPr lang="zh-CN" altLang="en-US" sz="28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全系统解决方案</a:t>
            </a:r>
            <a:endParaRPr lang="zh-CN" altLang="en-US" sz="3200" dirty="0"/>
          </a:p>
        </p:txBody>
      </p:sp>
      <p:grpSp>
        <p:nvGrpSpPr>
          <p:cNvPr id="9" name="组合 8"/>
          <p:cNvGrpSpPr/>
          <p:nvPr/>
        </p:nvGrpSpPr>
        <p:grpSpPr>
          <a:xfrm>
            <a:off x="4600501" y="4188203"/>
            <a:ext cx="6935811" cy="1662522"/>
            <a:chOff x="3901392" y="208832"/>
            <a:chExt cx="6935811" cy="1662522"/>
          </a:xfrm>
        </p:grpSpPr>
        <p:sp>
          <p:nvSpPr>
            <p:cNvPr id="13" name="矩形: 圆顶角 12"/>
            <p:cNvSpPr/>
            <p:nvPr/>
          </p:nvSpPr>
          <p:spPr>
            <a:xfrm rot="5400000">
              <a:off x="6538037" y="-2427813"/>
              <a:ext cx="1662522" cy="6935811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矩形: 圆顶角 4"/>
            <p:cNvSpPr txBox="1"/>
            <p:nvPr/>
          </p:nvSpPr>
          <p:spPr>
            <a:xfrm>
              <a:off x="3901393" y="289989"/>
              <a:ext cx="6854653" cy="15002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47650" tIns="123825" rIns="247650" bIns="123825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26.5GHz/40GHz/67GHz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多种频率可选；</a:t>
              </a:r>
              <a:endParaRPr lang="en-US" sz="1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lvl="1" indent="-1714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zh-CN" altLang="en-US" sz="1800" kern="12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根据客户需求</a:t>
              </a:r>
              <a:r>
                <a:rPr lang="zh-CN" altLang="zh-CN" sz="1800" kern="12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配置</a:t>
              </a:r>
              <a:r>
                <a:rPr lang="en-US" altLang="zh-CN" sz="1800" kern="1200" dirty="0" smtClean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64/96/128/192</a:t>
              </a:r>
              <a:r>
                <a:rPr lang="en-US" altLang="zh-CN" sz="18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/384</a:t>
              </a:r>
              <a:r>
                <a:rPr lang="zh-CN" altLang="en-US" sz="1800" kern="1200" dirty="0" smtClean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等</a:t>
              </a:r>
              <a:r>
                <a:rPr lang="zh-CN" altLang="en-US" sz="1800" kern="12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端口</a:t>
              </a:r>
              <a:r>
                <a:rPr lang="en-US" altLang="zh-CN" sz="1800" kern="1200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 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；</a:t>
              </a:r>
              <a:endParaRPr lang="en-US" sz="1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171450" lvl="1" indent="-1714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l"/>
              </a:pP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支持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IL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RL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ILD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IMP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NEXT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FEXT 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Skew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Delay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CCICN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、</a:t>
              </a:r>
              <a:r>
                <a:rPr lang="en-US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IRL</a:t>
              </a:r>
              <a:r>
                <a:rPr lang="zh-CN" sz="1800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等参数的测量。</a:t>
              </a:r>
              <a:endParaRPr lang="en-US" sz="18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99109" y="3980386"/>
            <a:ext cx="4045408" cy="2078153"/>
            <a:chOff x="0" y="1015"/>
            <a:chExt cx="3901393" cy="2078153"/>
          </a:xfrm>
        </p:grpSpPr>
        <p:sp>
          <p:nvSpPr>
            <p:cNvPr id="11" name="矩形: 圆角 10"/>
            <p:cNvSpPr/>
            <p:nvPr/>
          </p:nvSpPr>
          <p:spPr>
            <a:xfrm>
              <a:off x="0" y="1015"/>
              <a:ext cx="3901393" cy="2078153"/>
            </a:xfrm>
            <a:prstGeom prst="roundRect">
              <a:avLst/>
            </a:prstGeom>
            <a:solidFill>
              <a:srgbClr val="009BE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矩形: 圆角 6"/>
            <p:cNvSpPr txBox="1"/>
            <p:nvPr/>
          </p:nvSpPr>
          <p:spPr>
            <a:xfrm>
              <a:off x="101447" y="102462"/>
              <a:ext cx="3698499" cy="18752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3820" tIns="41910" rIns="83820" bIns="4191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1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zh-CN" sz="22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完整提供全自研的矢量网分、矩阵开关、测试软件的网分原厂，整体性能做到与业界标杆方案一致</a:t>
              </a:r>
              <a:r>
                <a:rPr lang="zh-CN" altLang="en-US" sz="2200" b="1" kern="12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sz="2200" kern="12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/>
          <p:nvPr/>
        </p:nvSpPr>
        <p:spPr>
          <a:xfrm>
            <a:off x="1" y="0"/>
            <a:ext cx="4384476" cy="699943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200" dirty="0"/>
              <a:t>测试效率</a:t>
            </a:r>
          </a:p>
        </p:txBody>
      </p:sp>
      <p:sp>
        <p:nvSpPr>
          <p:cNvPr id="7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5824636" cy="819352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en-US" altLang="zh-CN" sz="32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系统优势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2-</a:t>
            </a:r>
            <a:r>
              <a:rPr lang="zh-CN" altLang="en-US" sz="28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测试效率</a:t>
            </a:r>
            <a:endParaRPr lang="zh-CN" altLang="en-US" sz="3200" dirty="0"/>
          </a:p>
        </p:txBody>
      </p:sp>
      <p:sp>
        <p:nvSpPr>
          <p:cNvPr id="1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122608" y="6374007"/>
            <a:ext cx="2750701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8482063" y="1490644"/>
            <a:ext cx="3525457" cy="1710853"/>
          </a:xfrm>
          <a:prstGeom prst="rect">
            <a:avLst/>
          </a:prstGeom>
          <a:solidFill>
            <a:srgbClr val="009BE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测试效率行业领先，多家客户测试对比友商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产能提升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41%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加串扰测试时，产能提升更明显</a:t>
            </a: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210947" y="1008761"/>
          <a:ext cx="7988501" cy="26746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4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9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43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effectLst/>
                        </a:rPr>
                        <a:t>客户及场景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极致汇仪耗时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友商耗时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>
                          <a:effectLst/>
                        </a:rPr>
                        <a:t>UPH-</a:t>
                      </a:r>
                      <a:r>
                        <a:rPr lang="zh-CN" altLang="en-US" sz="1400" u="none" strike="noStrike" dirty="0">
                          <a:effectLst/>
                        </a:rPr>
                        <a:t>极致汇仪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UPH-</a:t>
                      </a:r>
                      <a:r>
                        <a:rPr lang="zh-CN" altLang="en-US" sz="1400" u="none" strike="noStrike">
                          <a:effectLst/>
                        </a:rPr>
                        <a:t>友商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effectLst/>
                        </a:rPr>
                        <a:t>产能提升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A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16 </a:t>
                      </a:r>
                      <a:r>
                        <a:rPr lang="en-US" sz="1400" u="none" strike="noStrike">
                          <a:effectLst/>
                        </a:rPr>
                        <a:t>pairs 2000</a:t>
                      </a:r>
                      <a:r>
                        <a:rPr lang="zh-CN" altLang="en-US" sz="1400" u="none" strike="noStrike">
                          <a:effectLst/>
                        </a:rPr>
                        <a:t>点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38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189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95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100%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B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16 </a:t>
                      </a:r>
                      <a:r>
                        <a:rPr lang="en-US" sz="1400" u="none" strike="noStrike">
                          <a:effectLst/>
                        </a:rPr>
                        <a:t>pairs 2000</a:t>
                      </a:r>
                      <a:r>
                        <a:rPr lang="zh-CN" altLang="en-US" sz="1400" u="none" strike="noStrike">
                          <a:effectLst/>
                        </a:rPr>
                        <a:t>点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30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189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120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58%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D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12 </a:t>
                      </a:r>
                      <a:r>
                        <a:rPr lang="en-US" sz="1400" u="none" strike="noStrike">
                          <a:effectLst/>
                        </a:rPr>
                        <a:t>pairs 2000</a:t>
                      </a:r>
                      <a:r>
                        <a:rPr lang="zh-CN" altLang="en-US" sz="1400" u="none" strike="noStrike">
                          <a:effectLst/>
                        </a:rPr>
                        <a:t>点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34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212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106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100%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8 </a:t>
                      </a:r>
                      <a:r>
                        <a:rPr lang="en-US" sz="1400" u="none" strike="noStrike">
                          <a:effectLst/>
                        </a:rPr>
                        <a:t>pairs 4000</a:t>
                      </a:r>
                      <a:r>
                        <a:rPr lang="zh-CN" altLang="en-US" sz="1400" u="none" strike="noStrike">
                          <a:effectLst/>
                        </a:rPr>
                        <a:t>点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17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66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212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55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288%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E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16 </a:t>
                      </a:r>
                      <a:r>
                        <a:rPr lang="en-US" sz="1400" u="none" strike="noStrike">
                          <a:effectLst/>
                        </a:rPr>
                        <a:t>pairs 4000</a:t>
                      </a:r>
                      <a:r>
                        <a:rPr lang="zh-CN" altLang="en-US" sz="1400" u="none" strike="noStrike">
                          <a:effectLst/>
                        </a:rPr>
                        <a:t>点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32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45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113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80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41%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F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16 </a:t>
                      </a:r>
                      <a:r>
                        <a:rPr lang="en-US" sz="1400" u="none" strike="noStrike">
                          <a:effectLst/>
                        </a:rPr>
                        <a:t>cables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7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900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514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75%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effectLst/>
                        </a:rPr>
                        <a:t>客户及场景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+mn-ea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effectLst/>
                        </a:rPr>
                        <a:t>极致汇仪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>
                          <a:effectLst/>
                        </a:rPr>
                        <a:t>友商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UPH-</a:t>
                      </a:r>
                      <a:r>
                        <a:rPr lang="zh-CN" altLang="en-US" sz="1400" u="none" strike="noStrike">
                          <a:effectLst/>
                        </a:rPr>
                        <a:t>极致汇仪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UPH-</a:t>
                      </a:r>
                      <a:r>
                        <a:rPr lang="zh-CN" altLang="en-US" sz="1400" u="none" strike="noStrike">
                          <a:effectLst/>
                        </a:rPr>
                        <a:t>友商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effectLst/>
                        </a:rPr>
                        <a:t>产能提升</a:t>
                      </a:r>
                      <a:endParaRPr lang="zh-CN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A0D8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16 </a:t>
                      </a:r>
                      <a:r>
                        <a:rPr lang="en-US" sz="1400" u="none" strike="noStrike">
                          <a:effectLst/>
                        </a:rPr>
                        <a:t>pairs</a:t>
                      </a:r>
                      <a:r>
                        <a:rPr lang="zh-CN" altLang="en-US" sz="1400" u="none" strike="noStrike">
                          <a:effectLst/>
                        </a:rPr>
                        <a:t>加串扰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198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290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18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12 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46%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16 </a:t>
                      </a:r>
                      <a:r>
                        <a:rPr lang="en-US" sz="1400" u="none" strike="noStrike">
                          <a:effectLst/>
                        </a:rPr>
                        <a:t>pairs</a:t>
                      </a:r>
                      <a:r>
                        <a:rPr lang="zh-CN" altLang="en-US" sz="1400" u="none" strike="noStrike">
                          <a:effectLst/>
                        </a:rPr>
                        <a:t>加串扰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165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383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22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9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132%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N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16 </a:t>
                      </a:r>
                      <a:r>
                        <a:rPr lang="en-US" sz="1400" u="none" strike="noStrike">
                          <a:effectLst/>
                        </a:rPr>
                        <a:t>pairs</a:t>
                      </a:r>
                      <a:r>
                        <a:rPr lang="zh-CN" altLang="en-US" sz="1400" u="none" strike="noStrike">
                          <a:effectLst/>
                        </a:rPr>
                        <a:t>加全串扰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440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850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8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4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93%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H</a:t>
                      </a:r>
                      <a:r>
                        <a:rPr lang="zh-CN" altLang="en-US" sz="1400" u="none" strike="noStrike">
                          <a:effectLst/>
                        </a:rPr>
                        <a:t>客户</a:t>
                      </a:r>
                      <a:r>
                        <a:rPr lang="en-US" altLang="zh-CN" sz="1400" u="none" strike="noStrike">
                          <a:effectLst/>
                        </a:rPr>
                        <a:t>8 </a:t>
                      </a:r>
                      <a:r>
                        <a:rPr lang="en-US" sz="1400" u="none" strike="noStrike">
                          <a:effectLst/>
                        </a:rPr>
                        <a:t>pairs </a:t>
                      </a:r>
                      <a:r>
                        <a:rPr lang="zh-CN" altLang="en-US" sz="1400" u="none" strike="noStrike">
                          <a:effectLst/>
                        </a:rPr>
                        <a:t>加串扰</a:t>
                      </a:r>
                      <a:endParaRPr lang="zh-CN" altLang="en-US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69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253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52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>
                          <a:effectLst/>
                        </a:rPr>
                        <a:t>14 </a:t>
                      </a:r>
                      <a:endParaRPr lang="en-US" altLang="zh-CN" sz="14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CN" sz="1400" u="none" strike="noStrike" dirty="0">
                          <a:effectLst/>
                        </a:rPr>
                        <a:t>267%</a:t>
                      </a:r>
                      <a:endParaRPr lang="en-US" altLang="zh-CN" sz="14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charset="-122"/>
                        <a:ea typeface="等线" panose="02010600030101010101" charset="-122"/>
                      </a:endParaRPr>
                    </a:p>
                  </a:txBody>
                  <a:tcPr marL="9525" marR="9525" marT="9525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431378" y="3835774"/>
          <a:ext cx="6329363" cy="3064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图表 15"/>
          <p:cNvGraphicFramePr/>
          <p:nvPr/>
        </p:nvGraphicFramePr>
        <p:xfrm>
          <a:off x="6904757" y="3835774"/>
          <a:ext cx="5040560" cy="3064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828" y="1256811"/>
            <a:ext cx="4315423" cy="1998041"/>
          </a:xfrm>
          <a:prstGeom prst="rect">
            <a:avLst/>
          </a:prstGeom>
        </p:spPr>
      </p:pic>
      <p:sp>
        <p:nvSpPr>
          <p:cNvPr id="7" name="标题 2"/>
          <p:cNvSpPr>
            <a:spLocks noGrp="1"/>
          </p:cNvSpPr>
          <p:nvPr>
            <p:ph type="title"/>
          </p:nvPr>
        </p:nvSpPr>
        <p:spPr>
          <a:xfrm>
            <a:off x="-2" y="1"/>
            <a:ext cx="7552831" cy="734808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en-US" altLang="zh-CN" sz="32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系统优势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</a:t>
            </a:r>
            <a:r>
              <a:rPr lang="en-US" altLang="zh-CN" sz="32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112G</a:t>
            </a:r>
            <a:r>
              <a:rPr lang="zh-CN" altLang="zh-CN" sz="28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升级到</a:t>
            </a:r>
            <a:r>
              <a:rPr lang="en-US" altLang="zh-CN" sz="28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224G</a:t>
            </a:r>
            <a:r>
              <a:rPr lang="zh-CN" altLang="zh-CN" sz="28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的方案</a:t>
            </a:r>
            <a:endParaRPr lang="zh-CN" altLang="en-US" sz="32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1" y="1149517"/>
            <a:ext cx="4960542" cy="2314557"/>
          </a:xfrm>
          <a:prstGeom prst="rect">
            <a:avLst/>
          </a:prstGeom>
        </p:spPr>
      </p:pic>
      <p:sp>
        <p:nvSpPr>
          <p:cNvPr id="5" name="箭头: 右 4"/>
          <p:cNvSpPr/>
          <p:nvPr/>
        </p:nvSpPr>
        <p:spPr>
          <a:xfrm>
            <a:off x="4788064" y="1499747"/>
            <a:ext cx="2925280" cy="1512168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925599" y="1057054"/>
            <a:ext cx="1463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43G VNA</a:t>
            </a:r>
            <a:r>
              <a:rPr lang="zh-CN" altLang="en-US" dirty="0"/>
              <a:t>主机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9036863" y="1057054"/>
            <a:ext cx="14638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67G VNA</a:t>
            </a:r>
            <a:r>
              <a:rPr lang="zh-CN" altLang="en-US" dirty="0"/>
              <a:t>主机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245438" y="4117860"/>
            <a:ext cx="7555863" cy="1635593"/>
            <a:chOff x="3901393" y="208019"/>
            <a:chExt cx="6935811" cy="1664148"/>
          </a:xfrm>
        </p:grpSpPr>
        <p:sp>
          <p:nvSpPr>
            <p:cNvPr id="4" name="矩形: 圆顶角 3"/>
            <p:cNvSpPr/>
            <p:nvPr/>
          </p:nvSpPr>
          <p:spPr>
            <a:xfrm rot="5400000">
              <a:off x="6537225" y="-2427813"/>
              <a:ext cx="1664148" cy="6935811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矩形: 圆顶角 4"/>
            <p:cNvSpPr txBox="1"/>
            <p:nvPr/>
          </p:nvSpPr>
          <p:spPr>
            <a:xfrm>
              <a:off x="3901394" y="317811"/>
              <a:ext cx="6854574" cy="14731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极大节省未来选型和采购新仪表的复杂流程，减少人力和资金投入</a:t>
              </a:r>
              <a:endPara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平滑升级维持客户使用操作习惯，节省操作人员上手时间</a:t>
              </a:r>
              <a:endPara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zh-CN" altLang="en-US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返厂升级周期</a:t>
              </a:r>
              <a:r>
                <a:rPr lang="en-US" altLang="zh-CN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个月，并按照新机</a:t>
              </a:r>
              <a:r>
                <a:rPr lang="en-US" altLang="zh-CN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lang="zh-CN" altLang="en-US" sz="18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年质保进行售后</a:t>
              </a:r>
              <a:endPara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4036" y="4014589"/>
            <a:ext cx="3901392" cy="1805407"/>
            <a:chOff x="0" y="0"/>
            <a:chExt cx="3901393" cy="2080185"/>
          </a:xfrm>
        </p:grpSpPr>
        <p:sp>
          <p:nvSpPr>
            <p:cNvPr id="12" name="矩形: 圆角 11"/>
            <p:cNvSpPr/>
            <p:nvPr/>
          </p:nvSpPr>
          <p:spPr>
            <a:xfrm>
              <a:off x="0" y="0"/>
              <a:ext cx="3901393" cy="2080185"/>
            </a:xfrm>
            <a:prstGeom prst="roundRect">
              <a:avLst/>
            </a:prstGeom>
            <a:solidFill>
              <a:srgbClr val="009BE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矩形: 圆角 6"/>
            <p:cNvSpPr txBox="1"/>
            <p:nvPr/>
          </p:nvSpPr>
          <p:spPr>
            <a:xfrm>
              <a:off x="101546" y="101546"/>
              <a:ext cx="3398453" cy="18770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0010" tIns="40005" rIns="80010" bIns="40005" numCol="1" spcCol="1270" anchor="ctr" anchorCtr="0">
              <a:no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112G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网分主机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4435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支持返厂硬件升级到</a:t>
              </a: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67G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/>
          <p:nvPr/>
        </p:nvSpPr>
        <p:spPr>
          <a:xfrm>
            <a:off x="1" y="0"/>
            <a:ext cx="4528492" cy="699943"/>
          </a:xfrm>
          <a:prstGeom prst="rect">
            <a:avLst/>
          </a:prstGeom>
          <a:solidFill>
            <a:srgbClr val="108ECF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200" dirty="0"/>
              <a:t>测试效率</a:t>
            </a:r>
          </a:p>
        </p:txBody>
      </p:sp>
      <p:sp>
        <p:nvSpPr>
          <p:cNvPr id="7" name="标题 2"/>
          <p:cNvSpPr>
            <a:spLocks noGrp="1"/>
          </p:cNvSpPr>
          <p:nvPr>
            <p:ph type="title"/>
          </p:nvPr>
        </p:nvSpPr>
        <p:spPr>
          <a:xfrm>
            <a:off x="1" y="0"/>
            <a:ext cx="5752628" cy="846237"/>
          </a:xfrm>
          <a:solidFill>
            <a:srgbClr val="009BE1"/>
          </a:solidFill>
        </p:spPr>
        <p:txBody>
          <a:bodyPr>
            <a:normAutofit/>
          </a:bodyPr>
          <a:lstStyle/>
          <a:p>
            <a:pPr algn="l"/>
            <a:r>
              <a:rPr lang="en-US" altLang="zh-CN" sz="32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系统优势</a:t>
            </a:r>
            <a:r>
              <a:rPr lang="en-US" altLang="zh-CN" sz="32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4-</a:t>
            </a:r>
            <a:r>
              <a:rPr lang="zh-CN" altLang="zh-CN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最优服务保障</a:t>
            </a:r>
            <a:endParaRPr lang="zh-CN" altLang="en-US" sz="3200" dirty="0"/>
          </a:p>
        </p:txBody>
      </p:sp>
      <p:sp>
        <p:nvSpPr>
          <p:cNvPr id="5" name="Freeform 48"/>
          <p:cNvSpPr>
            <a:spLocks noEditPoints="1"/>
          </p:cNvSpPr>
          <p:nvPr/>
        </p:nvSpPr>
        <p:spPr bwMode="auto">
          <a:xfrm>
            <a:off x="5767580" y="1862373"/>
            <a:ext cx="673723" cy="732743"/>
          </a:xfrm>
          <a:custGeom>
            <a:avLst/>
            <a:gdLst>
              <a:gd name="T0" fmla="*/ 189 w 311"/>
              <a:gd name="T1" fmla="*/ 220 h 339"/>
              <a:gd name="T2" fmla="*/ 209 w 311"/>
              <a:gd name="T3" fmla="*/ 163 h 339"/>
              <a:gd name="T4" fmla="*/ 221 w 311"/>
              <a:gd name="T5" fmla="*/ 120 h 339"/>
              <a:gd name="T6" fmla="*/ 221 w 311"/>
              <a:gd name="T7" fmla="*/ 120 h 339"/>
              <a:gd name="T8" fmla="*/ 222 w 311"/>
              <a:gd name="T9" fmla="*/ 116 h 339"/>
              <a:gd name="T10" fmla="*/ 222 w 311"/>
              <a:gd name="T11" fmla="*/ 112 h 339"/>
              <a:gd name="T12" fmla="*/ 223 w 311"/>
              <a:gd name="T13" fmla="*/ 109 h 339"/>
              <a:gd name="T14" fmla="*/ 223 w 311"/>
              <a:gd name="T15" fmla="*/ 105 h 339"/>
              <a:gd name="T16" fmla="*/ 223 w 311"/>
              <a:gd name="T17" fmla="*/ 102 h 339"/>
              <a:gd name="T18" fmla="*/ 224 w 311"/>
              <a:gd name="T19" fmla="*/ 98 h 339"/>
              <a:gd name="T20" fmla="*/ 224 w 311"/>
              <a:gd name="T21" fmla="*/ 95 h 339"/>
              <a:gd name="T22" fmla="*/ 224 w 311"/>
              <a:gd name="T23" fmla="*/ 92 h 339"/>
              <a:gd name="T24" fmla="*/ 223 w 311"/>
              <a:gd name="T25" fmla="*/ 89 h 339"/>
              <a:gd name="T26" fmla="*/ 223 w 311"/>
              <a:gd name="T27" fmla="*/ 87 h 339"/>
              <a:gd name="T28" fmla="*/ 223 w 311"/>
              <a:gd name="T29" fmla="*/ 85 h 339"/>
              <a:gd name="T30" fmla="*/ 223 w 311"/>
              <a:gd name="T31" fmla="*/ 83 h 339"/>
              <a:gd name="T32" fmla="*/ 223 w 311"/>
              <a:gd name="T33" fmla="*/ 82 h 339"/>
              <a:gd name="T34" fmla="*/ 223 w 311"/>
              <a:gd name="T35" fmla="*/ 81 h 339"/>
              <a:gd name="T36" fmla="*/ 223 w 311"/>
              <a:gd name="T37" fmla="*/ 81 h 339"/>
              <a:gd name="T38" fmla="*/ 108 w 311"/>
              <a:gd name="T39" fmla="*/ 36 h 339"/>
              <a:gd name="T40" fmla="*/ 78 w 311"/>
              <a:gd name="T41" fmla="*/ 55 h 339"/>
              <a:gd name="T42" fmla="*/ 77 w 311"/>
              <a:gd name="T43" fmla="*/ 59 h 339"/>
              <a:gd name="T44" fmla="*/ 76 w 311"/>
              <a:gd name="T45" fmla="*/ 64 h 339"/>
              <a:gd name="T46" fmla="*/ 76 w 311"/>
              <a:gd name="T47" fmla="*/ 69 h 339"/>
              <a:gd name="T48" fmla="*/ 75 w 311"/>
              <a:gd name="T49" fmla="*/ 74 h 339"/>
              <a:gd name="T50" fmla="*/ 75 w 311"/>
              <a:gd name="T51" fmla="*/ 78 h 339"/>
              <a:gd name="T52" fmla="*/ 76 w 311"/>
              <a:gd name="T53" fmla="*/ 83 h 339"/>
              <a:gd name="T54" fmla="*/ 76 w 311"/>
              <a:gd name="T55" fmla="*/ 87 h 339"/>
              <a:gd name="T56" fmla="*/ 77 w 311"/>
              <a:gd name="T57" fmla="*/ 92 h 339"/>
              <a:gd name="T58" fmla="*/ 77 w 311"/>
              <a:gd name="T59" fmla="*/ 96 h 339"/>
              <a:gd name="T60" fmla="*/ 78 w 311"/>
              <a:gd name="T61" fmla="*/ 100 h 339"/>
              <a:gd name="T62" fmla="*/ 79 w 311"/>
              <a:gd name="T63" fmla="*/ 104 h 339"/>
              <a:gd name="T64" fmla="*/ 80 w 311"/>
              <a:gd name="T65" fmla="*/ 106 h 339"/>
              <a:gd name="T66" fmla="*/ 84 w 311"/>
              <a:gd name="T67" fmla="*/ 119 h 339"/>
              <a:gd name="T68" fmla="*/ 92 w 311"/>
              <a:gd name="T69" fmla="*/ 161 h 339"/>
              <a:gd name="T70" fmla="*/ 104 w 311"/>
              <a:gd name="T71" fmla="*/ 238 h 339"/>
              <a:gd name="T72" fmla="*/ 0 w 311"/>
              <a:gd name="T73" fmla="*/ 339 h 339"/>
              <a:gd name="T74" fmla="*/ 148 w 311"/>
              <a:gd name="T75" fmla="*/ 271 h 339"/>
              <a:gd name="T76" fmla="*/ 146 w 311"/>
              <a:gd name="T77" fmla="*/ 249 h 339"/>
              <a:gd name="T78" fmla="*/ 175 w 311"/>
              <a:gd name="T79" fmla="*/ 258 h 339"/>
              <a:gd name="T80" fmla="*/ 174 w 311"/>
              <a:gd name="T81" fmla="*/ 339 h 339"/>
              <a:gd name="T82" fmla="*/ 216 w 311"/>
              <a:gd name="T83" fmla="*/ 244 h 339"/>
              <a:gd name="T84" fmla="*/ 81 w 311"/>
              <a:gd name="T85" fmla="*/ 139 h 339"/>
              <a:gd name="T86" fmla="*/ 93 w 311"/>
              <a:gd name="T87" fmla="*/ 136 h 339"/>
              <a:gd name="T88" fmla="*/ 105 w 311"/>
              <a:gd name="T89" fmla="*/ 72 h 339"/>
              <a:gd name="T90" fmla="*/ 211 w 311"/>
              <a:gd name="T91" fmla="*/ 131 h 339"/>
              <a:gd name="T92" fmla="*/ 222 w 311"/>
              <a:gd name="T93" fmla="*/ 130 h 339"/>
              <a:gd name="T94" fmla="*/ 183 w 311"/>
              <a:gd name="T95" fmla="*/ 201 h 339"/>
              <a:gd name="T96" fmla="*/ 96 w 311"/>
              <a:gd name="T97" fmla="*/ 158 h 339"/>
              <a:gd name="T98" fmla="*/ 166 w 311"/>
              <a:gd name="T99" fmla="*/ 245 h 339"/>
              <a:gd name="T100" fmla="*/ 117 w 311"/>
              <a:gd name="T101" fmla="*/ 225 h 339"/>
              <a:gd name="T102" fmla="*/ 152 w 311"/>
              <a:gd name="T103" fmla="*/ 220 h 339"/>
              <a:gd name="T104" fmla="*/ 185 w 311"/>
              <a:gd name="T105" fmla="*/ 22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1" h="339">
                <a:moveTo>
                  <a:pt x="216" y="244"/>
                </a:moveTo>
                <a:cubicBezTo>
                  <a:pt x="194" y="236"/>
                  <a:pt x="189" y="220"/>
                  <a:pt x="189" y="220"/>
                </a:cubicBezTo>
                <a:cubicBezTo>
                  <a:pt x="189" y="202"/>
                  <a:pt x="189" y="202"/>
                  <a:pt x="189" y="202"/>
                </a:cubicBezTo>
                <a:cubicBezTo>
                  <a:pt x="205" y="182"/>
                  <a:pt x="209" y="163"/>
                  <a:pt x="209" y="163"/>
                </a:cubicBezTo>
                <a:cubicBezTo>
                  <a:pt x="212" y="160"/>
                  <a:pt x="218" y="154"/>
                  <a:pt x="218" y="154"/>
                </a:cubicBezTo>
                <a:cubicBezTo>
                  <a:pt x="229" y="137"/>
                  <a:pt x="225" y="116"/>
                  <a:pt x="221" y="120"/>
                </a:cubicBezTo>
                <a:cubicBezTo>
                  <a:pt x="221" y="120"/>
                  <a:pt x="221" y="121"/>
                  <a:pt x="220" y="122"/>
                </a:cubicBezTo>
                <a:cubicBezTo>
                  <a:pt x="220" y="121"/>
                  <a:pt x="221" y="121"/>
                  <a:pt x="221" y="120"/>
                </a:cubicBezTo>
                <a:cubicBezTo>
                  <a:pt x="221" y="120"/>
                  <a:pt x="221" y="119"/>
                  <a:pt x="221" y="119"/>
                </a:cubicBezTo>
                <a:cubicBezTo>
                  <a:pt x="221" y="118"/>
                  <a:pt x="221" y="117"/>
                  <a:pt x="222" y="116"/>
                </a:cubicBezTo>
                <a:cubicBezTo>
                  <a:pt x="222" y="116"/>
                  <a:pt x="222" y="116"/>
                  <a:pt x="222" y="115"/>
                </a:cubicBezTo>
                <a:cubicBezTo>
                  <a:pt x="222" y="114"/>
                  <a:pt x="222" y="113"/>
                  <a:pt x="222" y="112"/>
                </a:cubicBezTo>
                <a:cubicBezTo>
                  <a:pt x="222" y="112"/>
                  <a:pt x="222" y="112"/>
                  <a:pt x="222" y="111"/>
                </a:cubicBezTo>
                <a:cubicBezTo>
                  <a:pt x="223" y="110"/>
                  <a:pt x="223" y="110"/>
                  <a:pt x="223" y="109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3" y="107"/>
                  <a:pt x="223" y="106"/>
                  <a:pt x="223" y="105"/>
                </a:cubicBezTo>
                <a:cubicBezTo>
                  <a:pt x="223" y="105"/>
                  <a:pt x="223" y="105"/>
                  <a:pt x="223" y="104"/>
                </a:cubicBezTo>
                <a:cubicBezTo>
                  <a:pt x="223" y="103"/>
                  <a:pt x="223" y="103"/>
                  <a:pt x="223" y="102"/>
                </a:cubicBezTo>
                <a:cubicBezTo>
                  <a:pt x="223" y="101"/>
                  <a:pt x="223" y="101"/>
                  <a:pt x="224" y="101"/>
                </a:cubicBezTo>
                <a:cubicBezTo>
                  <a:pt x="224" y="100"/>
                  <a:pt x="224" y="99"/>
                  <a:pt x="224" y="98"/>
                </a:cubicBezTo>
                <a:cubicBezTo>
                  <a:pt x="224" y="98"/>
                  <a:pt x="224" y="98"/>
                  <a:pt x="224" y="98"/>
                </a:cubicBezTo>
                <a:cubicBezTo>
                  <a:pt x="224" y="97"/>
                  <a:pt x="224" y="96"/>
                  <a:pt x="224" y="95"/>
                </a:cubicBezTo>
                <a:cubicBezTo>
                  <a:pt x="224" y="95"/>
                  <a:pt x="224" y="95"/>
                  <a:pt x="224" y="94"/>
                </a:cubicBezTo>
                <a:cubicBezTo>
                  <a:pt x="224" y="94"/>
                  <a:pt x="224" y="93"/>
                  <a:pt x="224" y="92"/>
                </a:cubicBezTo>
                <a:cubicBezTo>
                  <a:pt x="224" y="92"/>
                  <a:pt x="224" y="92"/>
                  <a:pt x="224" y="91"/>
                </a:cubicBezTo>
                <a:cubicBezTo>
                  <a:pt x="224" y="91"/>
                  <a:pt x="224" y="90"/>
                  <a:pt x="223" y="89"/>
                </a:cubicBezTo>
                <a:cubicBezTo>
                  <a:pt x="223" y="89"/>
                  <a:pt x="223" y="89"/>
                  <a:pt x="223" y="89"/>
                </a:cubicBezTo>
                <a:cubicBezTo>
                  <a:pt x="223" y="88"/>
                  <a:pt x="223" y="88"/>
                  <a:pt x="223" y="87"/>
                </a:cubicBezTo>
                <a:cubicBezTo>
                  <a:pt x="223" y="87"/>
                  <a:pt x="223" y="87"/>
                  <a:pt x="223" y="87"/>
                </a:cubicBezTo>
                <a:cubicBezTo>
                  <a:pt x="223" y="86"/>
                  <a:pt x="223" y="86"/>
                  <a:pt x="223" y="85"/>
                </a:cubicBezTo>
                <a:cubicBezTo>
                  <a:pt x="223" y="85"/>
                  <a:pt x="223" y="85"/>
                  <a:pt x="223" y="85"/>
                </a:cubicBezTo>
                <a:cubicBezTo>
                  <a:pt x="223" y="84"/>
                  <a:pt x="223" y="84"/>
                  <a:pt x="223" y="83"/>
                </a:cubicBezTo>
                <a:cubicBezTo>
                  <a:pt x="223" y="83"/>
                  <a:pt x="223" y="83"/>
                  <a:pt x="223" y="83"/>
                </a:cubicBezTo>
                <a:cubicBezTo>
                  <a:pt x="223" y="83"/>
                  <a:pt x="223" y="82"/>
                  <a:pt x="223" y="82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2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1" y="33"/>
                  <a:pt x="182" y="21"/>
                  <a:pt x="182" y="21"/>
                </a:cubicBezTo>
                <a:cubicBezTo>
                  <a:pt x="134" y="0"/>
                  <a:pt x="108" y="36"/>
                  <a:pt x="108" y="36"/>
                </a:cubicBezTo>
                <a:cubicBezTo>
                  <a:pt x="89" y="27"/>
                  <a:pt x="79" y="51"/>
                  <a:pt x="79" y="51"/>
                </a:cubicBezTo>
                <a:cubicBezTo>
                  <a:pt x="79" y="52"/>
                  <a:pt x="78" y="54"/>
                  <a:pt x="78" y="55"/>
                </a:cubicBezTo>
                <a:cubicBezTo>
                  <a:pt x="78" y="55"/>
                  <a:pt x="78" y="56"/>
                  <a:pt x="78" y="56"/>
                </a:cubicBezTo>
                <a:cubicBezTo>
                  <a:pt x="78" y="57"/>
                  <a:pt x="77" y="58"/>
                  <a:pt x="77" y="59"/>
                </a:cubicBezTo>
                <a:cubicBezTo>
                  <a:pt x="77" y="60"/>
                  <a:pt x="77" y="60"/>
                  <a:pt x="77" y="61"/>
                </a:cubicBezTo>
                <a:cubicBezTo>
                  <a:pt x="77" y="62"/>
                  <a:pt x="76" y="63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8"/>
                  <a:pt x="76" y="69"/>
                </a:cubicBezTo>
                <a:cubicBezTo>
                  <a:pt x="76" y="70"/>
                  <a:pt x="76" y="70"/>
                  <a:pt x="76" y="71"/>
                </a:cubicBezTo>
                <a:cubicBezTo>
                  <a:pt x="76" y="72"/>
                  <a:pt x="75" y="73"/>
                  <a:pt x="75" y="74"/>
                </a:cubicBezTo>
                <a:cubicBezTo>
                  <a:pt x="75" y="74"/>
                  <a:pt x="75" y="75"/>
                  <a:pt x="75" y="75"/>
                </a:cubicBezTo>
                <a:cubicBezTo>
                  <a:pt x="75" y="76"/>
                  <a:pt x="75" y="77"/>
                  <a:pt x="75" y="78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81"/>
                  <a:pt x="76" y="82"/>
                  <a:pt x="76" y="83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6" y="86"/>
                  <a:pt x="76" y="87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90"/>
                  <a:pt x="76" y="91"/>
                  <a:pt x="77" y="92"/>
                </a:cubicBezTo>
                <a:cubicBezTo>
                  <a:pt x="77" y="92"/>
                  <a:pt x="77" y="92"/>
                  <a:pt x="77" y="93"/>
                </a:cubicBezTo>
                <a:cubicBezTo>
                  <a:pt x="77" y="94"/>
                  <a:pt x="77" y="95"/>
                  <a:pt x="77" y="96"/>
                </a:cubicBezTo>
                <a:cubicBezTo>
                  <a:pt x="77" y="97"/>
                  <a:pt x="77" y="97"/>
                  <a:pt x="77" y="97"/>
                </a:cubicBezTo>
                <a:cubicBezTo>
                  <a:pt x="78" y="98"/>
                  <a:pt x="78" y="99"/>
                  <a:pt x="78" y="10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9" y="102"/>
                  <a:pt x="79" y="103"/>
                  <a:pt x="79" y="104"/>
                </a:cubicBezTo>
                <a:cubicBezTo>
                  <a:pt x="79" y="104"/>
                  <a:pt x="79" y="105"/>
                  <a:pt x="79" y="105"/>
                </a:cubicBezTo>
                <a:cubicBezTo>
                  <a:pt x="79" y="105"/>
                  <a:pt x="80" y="105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11"/>
                  <a:pt x="83" y="115"/>
                  <a:pt x="84" y="119"/>
                </a:cubicBezTo>
                <a:cubicBezTo>
                  <a:pt x="77" y="115"/>
                  <a:pt x="76" y="123"/>
                  <a:pt x="76" y="123"/>
                </a:cubicBezTo>
                <a:cubicBezTo>
                  <a:pt x="76" y="152"/>
                  <a:pt x="92" y="161"/>
                  <a:pt x="92" y="161"/>
                </a:cubicBezTo>
                <a:cubicBezTo>
                  <a:pt x="95" y="180"/>
                  <a:pt x="114" y="200"/>
                  <a:pt x="114" y="200"/>
                </a:cubicBezTo>
                <a:cubicBezTo>
                  <a:pt x="121" y="227"/>
                  <a:pt x="104" y="238"/>
                  <a:pt x="104" y="238"/>
                </a:cubicBezTo>
                <a:cubicBezTo>
                  <a:pt x="75" y="249"/>
                  <a:pt x="75" y="249"/>
                  <a:pt x="75" y="249"/>
                </a:cubicBezTo>
                <a:cubicBezTo>
                  <a:pt x="0" y="273"/>
                  <a:pt x="0" y="339"/>
                  <a:pt x="0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48" y="271"/>
                  <a:pt x="148" y="271"/>
                  <a:pt x="148" y="271"/>
                </a:cubicBezTo>
                <a:cubicBezTo>
                  <a:pt x="136" y="258"/>
                  <a:pt x="136" y="258"/>
                  <a:pt x="136" y="258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66" y="249"/>
                  <a:pt x="166" y="249"/>
                  <a:pt x="166" y="249"/>
                </a:cubicBezTo>
                <a:cubicBezTo>
                  <a:pt x="175" y="258"/>
                  <a:pt x="175" y="258"/>
                  <a:pt x="175" y="258"/>
                </a:cubicBezTo>
                <a:cubicBezTo>
                  <a:pt x="164" y="271"/>
                  <a:pt x="164" y="271"/>
                  <a:pt x="164" y="271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307" y="274"/>
                  <a:pt x="238" y="252"/>
                  <a:pt x="216" y="244"/>
                </a:cubicBezTo>
                <a:close/>
                <a:moveTo>
                  <a:pt x="96" y="158"/>
                </a:moveTo>
                <a:cubicBezTo>
                  <a:pt x="94" y="157"/>
                  <a:pt x="86" y="153"/>
                  <a:pt x="81" y="139"/>
                </a:cubicBezTo>
                <a:cubicBezTo>
                  <a:pt x="81" y="139"/>
                  <a:pt x="77" y="124"/>
                  <a:pt x="81" y="123"/>
                </a:cubicBezTo>
                <a:cubicBezTo>
                  <a:pt x="81" y="123"/>
                  <a:pt x="86" y="119"/>
                  <a:pt x="93" y="136"/>
                </a:cubicBezTo>
                <a:cubicBezTo>
                  <a:pt x="94" y="139"/>
                  <a:pt x="96" y="142"/>
                  <a:pt x="97" y="143"/>
                </a:cubicBezTo>
                <a:cubicBezTo>
                  <a:pt x="97" y="143"/>
                  <a:pt x="82" y="98"/>
                  <a:pt x="105" y="72"/>
                </a:cubicBezTo>
                <a:cubicBezTo>
                  <a:pt x="105" y="72"/>
                  <a:pt x="155" y="137"/>
                  <a:pt x="211" y="104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8"/>
                  <a:pt x="211" y="143"/>
                  <a:pt x="215" y="136"/>
                </a:cubicBezTo>
                <a:cubicBezTo>
                  <a:pt x="222" y="120"/>
                  <a:pt x="222" y="130"/>
                  <a:pt x="222" y="130"/>
                </a:cubicBezTo>
                <a:cubicBezTo>
                  <a:pt x="220" y="148"/>
                  <a:pt x="212" y="156"/>
                  <a:pt x="206" y="161"/>
                </a:cubicBezTo>
                <a:cubicBezTo>
                  <a:pt x="201" y="176"/>
                  <a:pt x="193" y="190"/>
                  <a:pt x="183" y="201"/>
                </a:cubicBezTo>
                <a:cubicBezTo>
                  <a:pt x="152" y="236"/>
                  <a:pt x="121" y="201"/>
                  <a:pt x="121" y="201"/>
                </a:cubicBezTo>
                <a:cubicBezTo>
                  <a:pt x="109" y="191"/>
                  <a:pt x="101" y="175"/>
                  <a:pt x="96" y="158"/>
                </a:cubicBezTo>
                <a:close/>
                <a:moveTo>
                  <a:pt x="185" y="222"/>
                </a:moveTo>
                <a:cubicBezTo>
                  <a:pt x="166" y="245"/>
                  <a:pt x="166" y="245"/>
                  <a:pt x="166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17" y="225"/>
                  <a:pt x="119" y="216"/>
                  <a:pt x="119" y="204"/>
                </a:cubicBezTo>
                <a:cubicBezTo>
                  <a:pt x="119" y="204"/>
                  <a:pt x="132" y="221"/>
                  <a:pt x="152" y="220"/>
                </a:cubicBezTo>
                <a:cubicBezTo>
                  <a:pt x="152" y="220"/>
                  <a:pt x="171" y="222"/>
                  <a:pt x="185" y="204"/>
                </a:cubicBezTo>
                <a:lnTo>
                  <a:pt x="185" y="222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ffectLst>
            <a:innerShdw blurRad="12700" dist="11430" dir="13500000">
              <a:prstClr val="black">
                <a:alpha val="50000"/>
              </a:prstClr>
            </a:inn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35476" y="2014537"/>
            <a:ext cx="2951597" cy="1192801"/>
            <a:chOff x="3607851" y="1182687"/>
            <a:chExt cx="2113975" cy="984922"/>
          </a:xfrm>
          <a:solidFill>
            <a:srgbClr val="009BE1"/>
          </a:solidFill>
        </p:grpSpPr>
        <p:sp>
          <p:nvSpPr>
            <p:cNvPr id="8" name="圆角矩形 73"/>
            <p:cNvSpPr/>
            <p:nvPr/>
          </p:nvSpPr>
          <p:spPr>
            <a:xfrm>
              <a:off x="3607851" y="1182687"/>
              <a:ext cx="2086801" cy="984922"/>
            </a:xfrm>
            <a:prstGeom prst="round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3734831" y="1255440"/>
              <a:ext cx="1986995" cy="890986"/>
              <a:chOff x="3629820" y="2008569"/>
              <a:chExt cx="1986995" cy="890986"/>
            </a:xfrm>
            <a:grpFill/>
          </p:grpSpPr>
          <p:sp>
            <p:nvSpPr>
              <p:cNvPr id="22" name="文本框 21"/>
              <p:cNvSpPr txBox="1"/>
              <p:nvPr/>
            </p:nvSpPr>
            <p:spPr>
              <a:xfrm>
                <a:off x="3629820" y="2008569"/>
                <a:ext cx="1986995" cy="304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1800" b="1" kern="100" dirty="0">
                    <a:solidFill>
                      <a:schemeClr val="bg1"/>
                    </a:solidFill>
                    <a:effectLst/>
                    <a:latin typeface="等线" panose="02010600030101010101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研发专家团队技术保障</a:t>
                </a:r>
                <a:endParaRPr lang="zh-CN" altLang="en-US" sz="18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3640617" y="2289624"/>
                <a:ext cx="1867230" cy="6099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zh-CN" sz="1400" kern="100" dirty="0">
                    <a:solidFill>
                      <a:schemeClr val="bg1"/>
                    </a:solidFill>
                    <a:effectLst/>
                    <a:latin typeface="等线" panose="02010600030101010101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网分，算法全自研，研发专家团队可提供技术保障客户的深层定制化需求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9006785" y="4258259"/>
            <a:ext cx="3091708" cy="1042536"/>
            <a:chOff x="6568385" y="1182687"/>
            <a:chExt cx="2110309" cy="984922"/>
          </a:xfrm>
          <a:solidFill>
            <a:srgbClr val="009BE1"/>
          </a:solidFill>
        </p:grpSpPr>
        <p:sp>
          <p:nvSpPr>
            <p:cNvPr id="25" name="圆角矩形 81"/>
            <p:cNvSpPr/>
            <p:nvPr/>
          </p:nvSpPr>
          <p:spPr>
            <a:xfrm>
              <a:off x="6568385" y="1182687"/>
              <a:ext cx="2086801" cy="984922"/>
            </a:xfrm>
            <a:prstGeom prst="round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731471" y="1251115"/>
              <a:ext cx="1947223" cy="779685"/>
              <a:chOff x="3665926" y="2004244"/>
              <a:chExt cx="1947223" cy="779685"/>
            </a:xfrm>
            <a:grpFill/>
          </p:grpSpPr>
          <p:sp>
            <p:nvSpPr>
              <p:cNvPr id="27" name="文本框 26"/>
              <p:cNvSpPr txBox="1"/>
              <p:nvPr/>
            </p:nvSpPr>
            <p:spPr>
              <a:xfrm>
                <a:off x="3690026" y="2004244"/>
                <a:ext cx="1923123" cy="3489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1800" b="1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快速响应</a:t>
                </a:r>
                <a:endParaRPr lang="zh-CN" altLang="en-US" sz="18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3665926" y="2289624"/>
                <a:ext cx="1873074" cy="4943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zh-CN" sz="140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专业</a:t>
                </a:r>
                <a:r>
                  <a:rPr lang="en-US" altLang="zh-CN" sz="140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FAE/AE</a:t>
                </a:r>
                <a:r>
                  <a:rPr lang="zh-CN" altLang="zh-CN" sz="1400" dirty="0">
                    <a:solidFill>
                      <a:schemeClr val="bg1"/>
                    </a:solidFill>
                    <a:effectLst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团队，及时响应客户验收、使用阶段的需求和问题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235477" y="4210569"/>
            <a:ext cx="2913655" cy="1130300"/>
            <a:chOff x="3607851" y="1182687"/>
            <a:chExt cx="2086801" cy="1021125"/>
          </a:xfrm>
        </p:grpSpPr>
        <p:sp>
          <p:nvSpPr>
            <p:cNvPr id="30" name="圆角矩形 86"/>
            <p:cNvSpPr/>
            <p:nvPr/>
          </p:nvSpPr>
          <p:spPr>
            <a:xfrm>
              <a:off x="3607851" y="1182687"/>
              <a:ext cx="2086801" cy="984922"/>
            </a:xfrm>
            <a:prstGeom prst="roundRect">
              <a:avLst/>
            </a:prstGeom>
            <a:solidFill>
              <a:srgbClr val="009BE1"/>
            </a:solidFill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743036" y="1206792"/>
              <a:ext cx="1925715" cy="997020"/>
              <a:chOff x="3638025" y="1959921"/>
              <a:chExt cx="1925715" cy="997020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3640617" y="1959921"/>
                <a:ext cx="19231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1800" b="1" kern="100" dirty="0">
                    <a:solidFill>
                      <a:schemeClr val="bg1"/>
                    </a:solidFill>
                    <a:effectLst/>
                    <a:latin typeface="等线" panose="02010600030101010101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贯通解决方案各环节</a:t>
                </a:r>
                <a:endParaRPr lang="zh-CN" altLang="en-US" sz="18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3638025" y="2289624"/>
                <a:ext cx="1703818" cy="66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zh-CN" sz="1400" kern="100" dirty="0">
                    <a:solidFill>
                      <a:schemeClr val="bg1"/>
                    </a:solidFill>
                    <a:effectLst/>
                    <a:latin typeface="等线" panose="02010600030101010101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由网分原厂提供系统级技术支持，覆盖从网分、开关到软件整个系统的各环节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9006784" y="2014536"/>
            <a:ext cx="3091709" cy="1346013"/>
            <a:chOff x="6568385" y="1182686"/>
            <a:chExt cx="2110309" cy="1225391"/>
          </a:xfrm>
          <a:solidFill>
            <a:srgbClr val="009BE1"/>
          </a:solidFill>
        </p:grpSpPr>
        <p:sp>
          <p:nvSpPr>
            <p:cNvPr id="35" name="圆角矩形 74"/>
            <p:cNvSpPr/>
            <p:nvPr/>
          </p:nvSpPr>
          <p:spPr>
            <a:xfrm>
              <a:off x="6568385" y="1182686"/>
              <a:ext cx="2086801" cy="1211231"/>
            </a:xfrm>
            <a:prstGeom prst="roundRect">
              <a:avLst/>
            </a:prstGeom>
            <a:grpFill/>
            <a:ln w="19050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6755571" y="1251115"/>
              <a:ext cx="1923123" cy="1156962"/>
              <a:chOff x="3690026" y="2004244"/>
              <a:chExt cx="1923123" cy="1156962"/>
            </a:xfrm>
            <a:grpFill/>
          </p:grpSpPr>
          <p:sp>
            <p:nvSpPr>
              <p:cNvPr id="37" name="文本框 36"/>
              <p:cNvSpPr txBox="1"/>
              <p:nvPr/>
            </p:nvSpPr>
            <p:spPr>
              <a:xfrm>
                <a:off x="3690026" y="2004244"/>
                <a:ext cx="1923123" cy="3362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zh-CN" sz="1800" b="1" kern="100" dirty="0">
                    <a:solidFill>
                      <a:schemeClr val="bg1"/>
                    </a:solidFill>
                    <a:effectLst/>
                    <a:latin typeface="等线" panose="02010600030101010101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确保客户业务连续性</a:t>
                </a:r>
                <a:endParaRPr lang="zh-CN" altLang="en-US" sz="1800" dirty="0">
                  <a:solidFill>
                    <a:schemeClr val="bg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3690026" y="2292601"/>
                <a:ext cx="1756473" cy="86860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zh-CN" sz="1400" kern="100" dirty="0">
                    <a:solidFill>
                      <a:schemeClr val="bg1"/>
                    </a:solidFill>
                    <a:effectLst/>
                    <a:latin typeface="等线" panose="02010600030101010101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客户从极致汇仪获得可持续的服务，我司持续投入线缆解决方案产品，相比其他集成商具备更好的业务连续性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3444922" y="2437484"/>
            <a:ext cx="5302156" cy="2480679"/>
            <a:chOff x="2791188" y="1879600"/>
            <a:chExt cx="6623314" cy="3098800"/>
          </a:xfrm>
          <a:solidFill>
            <a:schemeClr val="bg1">
              <a:lumMod val="75000"/>
            </a:schemeClr>
          </a:solidFill>
        </p:grpSpPr>
        <p:sp>
          <p:nvSpPr>
            <p:cNvPr id="40" name="任意多边形 51"/>
            <p:cNvSpPr/>
            <p:nvPr/>
          </p:nvSpPr>
          <p:spPr>
            <a:xfrm flipH="1">
              <a:off x="7324759" y="1879600"/>
              <a:ext cx="2089743" cy="3098800"/>
            </a:xfrm>
            <a:custGeom>
              <a:avLst/>
              <a:gdLst>
                <a:gd name="connsiteX0" fmla="*/ 0 w 2089743"/>
                <a:gd name="connsiteY0" fmla="*/ 0 h 3098800"/>
                <a:gd name="connsiteX1" fmla="*/ 896251 w 2089743"/>
                <a:gd name="connsiteY1" fmla="*/ 0 h 3098800"/>
                <a:gd name="connsiteX2" fmla="*/ 1499804 w 2089743"/>
                <a:gd name="connsiteY2" fmla="*/ 603553 h 3098800"/>
                <a:gd name="connsiteX3" fmla="*/ 1499804 w 2089743"/>
                <a:gd name="connsiteY3" fmla="*/ 1424821 h 3098800"/>
                <a:gd name="connsiteX4" fmla="*/ 2089743 w 2089743"/>
                <a:gd name="connsiteY4" fmla="*/ 1424821 h 3098800"/>
                <a:gd name="connsiteX5" fmla="*/ 2089743 w 2089743"/>
                <a:gd name="connsiteY5" fmla="*/ 1667767 h 3098800"/>
                <a:gd name="connsiteX6" fmla="*/ 1499804 w 2089743"/>
                <a:gd name="connsiteY6" fmla="*/ 1667767 h 3098800"/>
                <a:gd name="connsiteX7" fmla="*/ 1499804 w 2089743"/>
                <a:gd name="connsiteY7" fmla="*/ 2495247 h 3098800"/>
                <a:gd name="connsiteX8" fmla="*/ 896251 w 2089743"/>
                <a:gd name="connsiteY8" fmla="*/ 3098800 h 3098800"/>
                <a:gd name="connsiteX9" fmla="*/ 0 w 2089743"/>
                <a:gd name="connsiteY9" fmla="*/ 3098800 h 3098800"/>
                <a:gd name="connsiteX10" fmla="*/ 0 w 2089743"/>
                <a:gd name="connsiteY10" fmla="*/ 2897517 h 3098800"/>
                <a:gd name="connsiteX11" fmla="*/ 779876 w 2089743"/>
                <a:gd name="connsiteY11" fmla="*/ 2897517 h 3098800"/>
                <a:gd name="connsiteX12" fmla="*/ 1287900 w 2089743"/>
                <a:gd name="connsiteY12" fmla="*/ 2389493 h 3098800"/>
                <a:gd name="connsiteX13" fmla="*/ 1287900 w 2089743"/>
                <a:gd name="connsiteY13" fmla="*/ 709307 h 3098800"/>
                <a:gd name="connsiteX14" fmla="*/ 779876 w 2089743"/>
                <a:gd name="connsiteY14" fmla="*/ 201283 h 3098800"/>
                <a:gd name="connsiteX15" fmla="*/ 0 w 2089743"/>
                <a:gd name="connsiteY15" fmla="*/ 201283 h 309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89743" h="3098800">
                  <a:moveTo>
                    <a:pt x="0" y="0"/>
                  </a:moveTo>
                  <a:lnTo>
                    <a:pt x="896251" y="0"/>
                  </a:lnTo>
                  <a:cubicBezTo>
                    <a:pt x="1229584" y="0"/>
                    <a:pt x="1499804" y="270220"/>
                    <a:pt x="1499804" y="603553"/>
                  </a:cubicBezTo>
                  <a:lnTo>
                    <a:pt x="1499804" y="1424821"/>
                  </a:lnTo>
                  <a:lnTo>
                    <a:pt x="2089743" y="1424821"/>
                  </a:lnTo>
                  <a:lnTo>
                    <a:pt x="2089743" y="1667767"/>
                  </a:lnTo>
                  <a:lnTo>
                    <a:pt x="1499804" y="1667767"/>
                  </a:lnTo>
                  <a:lnTo>
                    <a:pt x="1499804" y="2495247"/>
                  </a:lnTo>
                  <a:cubicBezTo>
                    <a:pt x="1499804" y="2828580"/>
                    <a:pt x="1229584" y="3098800"/>
                    <a:pt x="896251" y="3098800"/>
                  </a:cubicBezTo>
                  <a:lnTo>
                    <a:pt x="0" y="3098800"/>
                  </a:lnTo>
                  <a:lnTo>
                    <a:pt x="0" y="2897517"/>
                  </a:lnTo>
                  <a:lnTo>
                    <a:pt x="779876" y="2897517"/>
                  </a:lnTo>
                  <a:cubicBezTo>
                    <a:pt x="1060450" y="2897517"/>
                    <a:pt x="1287900" y="2670067"/>
                    <a:pt x="1287900" y="2389493"/>
                  </a:cubicBezTo>
                  <a:lnTo>
                    <a:pt x="1287900" y="709307"/>
                  </a:lnTo>
                  <a:cubicBezTo>
                    <a:pt x="1287900" y="428733"/>
                    <a:pt x="1060450" y="201283"/>
                    <a:pt x="779876" y="201283"/>
                  </a:cubicBezTo>
                  <a:lnTo>
                    <a:pt x="0" y="20128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5"/>
            <p:cNvSpPr/>
            <p:nvPr/>
          </p:nvSpPr>
          <p:spPr>
            <a:xfrm>
              <a:off x="2791188" y="1879600"/>
              <a:ext cx="2089743" cy="3098800"/>
            </a:xfrm>
            <a:custGeom>
              <a:avLst/>
              <a:gdLst>
                <a:gd name="connsiteX0" fmla="*/ 0 w 2089743"/>
                <a:gd name="connsiteY0" fmla="*/ 0 h 3098800"/>
                <a:gd name="connsiteX1" fmla="*/ 896251 w 2089743"/>
                <a:gd name="connsiteY1" fmla="*/ 0 h 3098800"/>
                <a:gd name="connsiteX2" fmla="*/ 1499804 w 2089743"/>
                <a:gd name="connsiteY2" fmla="*/ 603553 h 3098800"/>
                <a:gd name="connsiteX3" fmla="*/ 1499804 w 2089743"/>
                <a:gd name="connsiteY3" fmla="*/ 1424821 h 3098800"/>
                <a:gd name="connsiteX4" fmla="*/ 2089743 w 2089743"/>
                <a:gd name="connsiteY4" fmla="*/ 1424821 h 3098800"/>
                <a:gd name="connsiteX5" fmla="*/ 2089743 w 2089743"/>
                <a:gd name="connsiteY5" fmla="*/ 1667767 h 3098800"/>
                <a:gd name="connsiteX6" fmla="*/ 1499804 w 2089743"/>
                <a:gd name="connsiteY6" fmla="*/ 1667767 h 3098800"/>
                <a:gd name="connsiteX7" fmla="*/ 1499804 w 2089743"/>
                <a:gd name="connsiteY7" fmla="*/ 2495247 h 3098800"/>
                <a:gd name="connsiteX8" fmla="*/ 896251 w 2089743"/>
                <a:gd name="connsiteY8" fmla="*/ 3098800 h 3098800"/>
                <a:gd name="connsiteX9" fmla="*/ 0 w 2089743"/>
                <a:gd name="connsiteY9" fmla="*/ 3098800 h 3098800"/>
                <a:gd name="connsiteX10" fmla="*/ 0 w 2089743"/>
                <a:gd name="connsiteY10" fmla="*/ 2897517 h 3098800"/>
                <a:gd name="connsiteX11" fmla="*/ 779876 w 2089743"/>
                <a:gd name="connsiteY11" fmla="*/ 2897517 h 3098800"/>
                <a:gd name="connsiteX12" fmla="*/ 1287900 w 2089743"/>
                <a:gd name="connsiteY12" fmla="*/ 2389493 h 3098800"/>
                <a:gd name="connsiteX13" fmla="*/ 1287900 w 2089743"/>
                <a:gd name="connsiteY13" fmla="*/ 709307 h 3098800"/>
                <a:gd name="connsiteX14" fmla="*/ 779876 w 2089743"/>
                <a:gd name="connsiteY14" fmla="*/ 201283 h 3098800"/>
                <a:gd name="connsiteX15" fmla="*/ 0 w 2089743"/>
                <a:gd name="connsiteY15" fmla="*/ 201283 h 309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89743" h="3098800">
                  <a:moveTo>
                    <a:pt x="0" y="0"/>
                  </a:moveTo>
                  <a:lnTo>
                    <a:pt x="896251" y="0"/>
                  </a:lnTo>
                  <a:cubicBezTo>
                    <a:pt x="1229584" y="0"/>
                    <a:pt x="1499804" y="270220"/>
                    <a:pt x="1499804" y="603553"/>
                  </a:cubicBezTo>
                  <a:lnTo>
                    <a:pt x="1499804" y="1424821"/>
                  </a:lnTo>
                  <a:lnTo>
                    <a:pt x="2089743" y="1424821"/>
                  </a:lnTo>
                  <a:lnTo>
                    <a:pt x="2089743" y="1667767"/>
                  </a:lnTo>
                  <a:lnTo>
                    <a:pt x="1499804" y="1667767"/>
                  </a:lnTo>
                  <a:lnTo>
                    <a:pt x="1499804" y="2495247"/>
                  </a:lnTo>
                  <a:cubicBezTo>
                    <a:pt x="1499804" y="2828580"/>
                    <a:pt x="1229584" y="3098800"/>
                    <a:pt x="896251" y="3098800"/>
                  </a:cubicBezTo>
                  <a:lnTo>
                    <a:pt x="0" y="3098800"/>
                  </a:lnTo>
                  <a:lnTo>
                    <a:pt x="0" y="2897517"/>
                  </a:lnTo>
                  <a:lnTo>
                    <a:pt x="779876" y="2897517"/>
                  </a:lnTo>
                  <a:cubicBezTo>
                    <a:pt x="1060450" y="2897517"/>
                    <a:pt x="1287900" y="2670067"/>
                    <a:pt x="1287900" y="2389493"/>
                  </a:cubicBezTo>
                  <a:lnTo>
                    <a:pt x="1287900" y="709307"/>
                  </a:lnTo>
                  <a:cubicBezTo>
                    <a:pt x="1287900" y="428733"/>
                    <a:pt x="1060450" y="201283"/>
                    <a:pt x="779876" y="201283"/>
                  </a:cubicBezTo>
                  <a:lnTo>
                    <a:pt x="0" y="20128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942163" y="2523987"/>
            <a:ext cx="2307674" cy="2307674"/>
            <a:chOff x="4942163" y="2314437"/>
            <a:chExt cx="2307674" cy="2307674"/>
          </a:xfrm>
        </p:grpSpPr>
        <p:grpSp>
          <p:nvGrpSpPr>
            <p:cNvPr id="43" name="组合 42"/>
            <p:cNvGrpSpPr/>
            <p:nvPr/>
          </p:nvGrpSpPr>
          <p:grpSpPr>
            <a:xfrm>
              <a:off x="4942163" y="2314437"/>
              <a:ext cx="2307674" cy="2307674"/>
              <a:chOff x="4942163" y="2314437"/>
              <a:chExt cx="2307674" cy="2307674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4942163" y="2314437"/>
                <a:ext cx="2307674" cy="2307674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905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368300" dist="1905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5121441" y="2493714"/>
                <a:ext cx="1949119" cy="1949119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304800" dist="127000" dir="2700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4" name="Group 35"/>
            <p:cNvGrpSpPr>
              <a:grpSpLocks noChangeAspect="1"/>
            </p:cNvGrpSpPr>
            <p:nvPr/>
          </p:nvGrpSpPr>
          <p:grpSpPr bwMode="auto">
            <a:xfrm>
              <a:off x="5224341" y="2507866"/>
              <a:ext cx="1792121" cy="1737814"/>
              <a:chOff x="3477" y="1809"/>
              <a:chExt cx="726" cy="704"/>
            </a:xfrm>
            <a:solidFill>
              <a:schemeClr val="bg1">
                <a:lumMod val="65000"/>
                <a:alpha val="50000"/>
              </a:schemeClr>
            </a:solidFill>
          </p:grpSpPr>
          <p:sp>
            <p:nvSpPr>
              <p:cNvPr id="45" name="Freeform 36"/>
              <p:cNvSpPr/>
              <p:nvPr/>
            </p:nvSpPr>
            <p:spPr bwMode="auto">
              <a:xfrm>
                <a:off x="3928" y="1833"/>
                <a:ext cx="15" cy="12"/>
              </a:xfrm>
              <a:custGeom>
                <a:avLst/>
                <a:gdLst>
                  <a:gd name="T0" fmla="*/ 5 w 6"/>
                  <a:gd name="T1" fmla="*/ 0 h 5"/>
                  <a:gd name="T2" fmla="*/ 0 w 6"/>
                  <a:gd name="T3" fmla="*/ 0 h 5"/>
                  <a:gd name="T4" fmla="*/ 0 w 6"/>
                  <a:gd name="T5" fmla="*/ 3 h 5"/>
                  <a:gd name="T6" fmla="*/ 0 w 6"/>
                  <a:gd name="T7" fmla="*/ 4 h 5"/>
                  <a:gd name="T8" fmla="*/ 0 w 6"/>
                  <a:gd name="T9" fmla="*/ 5 h 5"/>
                  <a:gd name="T10" fmla="*/ 1 w 6"/>
                  <a:gd name="T11" fmla="*/ 5 h 5"/>
                  <a:gd name="T12" fmla="*/ 5 w 6"/>
                  <a:gd name="T13" fmla="*/ 5 h 5"/>
                  <a:gd name="T14" fmla="*/ 6 w 6"/>
                  <a:gd name="T15" fmla="*/ 5 h 5"/>
                  <a:gd name="T16" fmla="*/ 6 w 6"/>
                  <a:gd name="T17" fmla="*/ 5 h 5"/>
                  <a:gd name="T18" fmla="*/ 6 w 6"/>
                  <a:gd name="T19" fmla="*/ 5 h 5"/>
                  <a:gd name="T20" fmla="*/ 6 w 6"/>
                  <a:gd name="T21" fmla="*/ 4 h 5"/>
                  <a:gd name="T22" fmla="*/ 6 w 6"/>
                  <a:gd name="T23" fmla="*/ 3 h 5"/>
                  <a:gd name="T24" fmla="*/ 6 w 6"/>
                  <a:gd name="T25" fmla="*/ 3 h 5"/>
                  <a:gd name="T26" fmla="*/ 5 w 6"/>
                  <a:gd name="T27" fmla="*/ 2 h 5"/>
                  <a:gd name="T28" fmla="*/ 5 w 6"/>
                  <a:gd name="T29" fmla="*/ 2 h 5"/>
                  <a:gd name="T30" fmla="*/ 5 w 6"/>
                  <a:gd name="T31" fmla="*/ 1 h 5"/>
                  <a:gd name="T32" fmla="*/ 5 w 6"/>
                  <a:gd name="T3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" h="5">
                    <a:moveTo>
                      <a:pt x="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37"/>
              <p:cNvSpPr/>
              <p:nvPr/>
            </p:nvSpPr>
            <p:spPr bwMode="auto">
              <a:xfrm>
                <a:off x="3928" y="1840"/>
                <a:ext cx="34" cy="33"/>
              </a:xfrm>
              <a:custGeom>
                <a:avLst/>
                <a:gdLst>
                  <a:gd name="T0" fmla="*/ 7 w 14"/>
                  <a:gd name="T1" fmla="*/ 0 h 14"/>
                  <a:gd name="T2" fmla="*/ 6 w 14"/>
                  <a:gd name="T3" fmla="*/ 0 h 14"/>
                  <a:gd name="T4" fmla="*/ 6 w 14"/>
                  <a:gd name="T5" fmla="*/ 1 h 14"/>
                  <a:gd name="T6" fmla="*/ 6 w 14"/>
                  <a:gd name="T7" fmla="*/ 2 h 14"/>
                  <a:gd name="T8" fmla="*/ 6 w 14"/>
                  <a:gd name="T9" fmla="*/ 2 h 14"/>
                  <a:gd name="T10" fmla="*/ 6 w 14"/>
                  <a:gd name="T11" fmla="*/ 2 h 14"/>
                  <a:gd name="T12" fmla="*/ 5 w 14"/>
                  <a:gd name="T13" fmla="*/ 3 h 14"/>
                  <a:gd name="T14" fmla="*/ 5 w 14"/>
                  <a:gd name="T15" fmla="*/ 3 h 14"/>
                  <a:gd name="T16" fmla="*/ 4 w 14"/>
                  <a:gd name="T17" fmla="*/ 3 h 14"/>
                  <a:gd name="T18" fmla="*/ 4 w 14"/>
                  <a:gd name="T19" fmla="*/ 3 h 14"/>
                  <a:gd name="T20" fmla="*/ 3 w 14"/>
                  <a:gd name="T21" fmla="*/ 3 h 14"/>
                  <a:gd name="T22" fmla="*/ 3 w 14"/>
                  <a:gd name="T23" fmla="*/ 4 h 14"/>
                  <a:gd name="T24" fmla="*/ 3 w 14"/>
                  <a:gd name="T25" fmla="*/ 4 h 14"/>
                  <a:gd name="T26" fmla="*/ 3 w 14"/>
                  <a:gd name="T27" fmla="*/ 4 h 14"/>
                  <a:gd name="T28" fmla="*/ 3 w 14"/>
                  <a:gd name="T29" fmla="*/ 4 h 14"/>
                  <a:gd name="T30" fmla="*/ 2 w 14"/>
                  <a:gd name="T31" fmla="*/ 4 h 14"/>
                  <a:gd name="T32" fmla="*/ 1 w 14"/>
                  <a:gd name="T33" fmla="*/ 4 h 14"/>
                  <a:gd name="T34" fmla="*/ 0 w 14"/>
                  <a:gd name="T35" fmla="*/ 5 h 14"/>
                  <a:gd name="T36" fmla="*/ 0 w 14"/>
                  <a:gd name="T37" fmla="*/ 6 h 14"/>
                  <a:gd name="T38" fmla="*/ 0 w 14"/>
                  <a:gd name="T39" fmla="*/ 6 h 14"/>
                  <a:gd name="T40" fmla="*/ 0 w 14"/>
                  <a:gd name="T41" fmla="*/ 9 h 14"/>
                  <a:gd name="T42" fmla="*/ 1 w 14"/>
                  <a:gd name="T43" fmla="*/ 9 h 14"/>
                  <a:gd name="T44" fmla="*/ 1 w 14"/>
                  <a:gd name="T45" fmla="*/ 9 h 14"/>
                  <a:gd name="T46" fmla="*/ 1 w 14"/>
                  <a:gd name="T47" fmla="*/ 9 h 14"/>
                  <a:gd name="T48" fmla="*/ 1 w 14"/>
                  <a:gd name="T49" fmla="*/ 9 h 14"/>
                  <a:gd name="T50" fmla="*/ 1 w 14"/>
                  <a:gd name="T51" fmla="*/ 11 h 14"/>
                  <a:gd name="T52" fmla="*/ 2 w 14"/>
                  <a:gd name="T53" fmla="*/ 11 h 14"/>
                  <a:gd name="T54" fmla="*/ 3 w 14"/>
                  <a:gd name="T55" fmla="*/ 11 h 14"/>
                  <a:gd name="T56" fmla="*/ 3 w 14"/>
                  <a:gd name="T57" fmla="*/ 11 h 14"/>
                  <a:gd name="T58" fmla="*/ 3 w 14"/>
                  <a:gd name="T59" fmla="*/ 11 h 14"/>
                  <a:gd name="T60" fmla="*/ 3 w 14"/>
                  <a:gd name="T61" fmla="*/ 13 h 14"/>
                  <a:gd name="T62" fmla="*/ 5 w 14"/>
                  <a:gd name="T63" fmla="*/ 13 h 14"/>
                  <a:gd name="T64" fmla="*/ 6 w 14"/>
                  <a:gd name="T65" fmla="*/ 14 h 14"/>
                  <a:gd name="T66" fmla="*/ 7 w 14"/>
                  <a:gd name="T67" fmla="*/ 14 h 14"/>
                  <a:gd name="T68" fmla="*/ 9 w 14"/>
                  <a:gd name="T69" fmla="*/ 13 h 14"/>
                  <a:gd name="T70" fmla="*/ 10 w 14"/>
                  <a:gd name="T71" fmla="*/ 13 h 14"/>
                  <a:gd name="T72" fmla="*/ 10 w 14"/>
                  <a:gd name="T73" fmla="*/ 12 h 14"/>
                  <a:gd name="T74" fmla="*/ 11 w 14"/>
                  <a:gd name="T75" fmla="*/ 12 h 14"/>
                  <a:gd name="T76" fmla="*/ 12 w 14"/>
                  <a:gd name="T77" fmla="*/ 12 h 14"/>
                  <a:gd name="T78" fmla="*/ 13 w 14"/>
                  <a:gd name="T79" fmla="*/ 8 h 14"/>
                  <a:gd name="T80" fmla="*/ 13 w 14"/>
                  <a:gd name="T81" fmla="*/ 7 h 14"/>
                  <a:gd name="T82" fmla="*/ 12 w 14"/>
                  <a:gd name="T83" fmla="*/ 5 h 14"/>
                  <a:gd name="T84" fmla="*/ 12 w 14"/>
                  <a:gd name="T85" fmla="*/ 5 h 14"/>
                  <a:gd name="T86" fmla="*/ 12 w 14"/>
                  <a:gd name="T87" fmla="*/ 5 h 14"/>
                  <a:gd name="T88" fmla="*/ 13 w 14"/>
                  <a:gd name="T89" fmla="*/ 4 h 14"/>
                  <a:gd name="T90" fmla="*/ 13 w 14"/>
                  <a:gd name="T91" fmla="*/ 2 h 14"/>
                  <a:gd name="T92" fmla="*/ 13 w 14"/>
                  <a:gd name="T93" fmla="*/ 2 h 14"/>
                  <a:gd name="T94" fmla="*/ 12 w 14"/>
                  <a:gd name="T95" fmla="*/ 2 h 14"/>
                  <a:gd name="T96" fmla="*/ 12 w 14"/>
                  <a:gd name="T97" fmla="*/ 1 h 14"/>
                  <a:gd name="T98" fmla="*/ 11 w 14"/>
                  <a:gd name="T99" fmla="*/ 1 h 14"/>
                  <a:gd name="T100" fmla="*/ 8 w 14"/>
                  <a:gd name="T101" fmla="*/ 0 h 14"/>
                  <a:gd name="T102" fmla="*/ 8 w 14"/>
                  <a:gd name="T103" fmla="*/ 0 h 14"/>
                  <a:gd name="T104" fmla="*/ 7 w 14"/>
                  <a:gd name="T105" fmla="*/ 0 h 14"/>
                  <a:gd name="T106" fmla="*/ 7 w 14"/>
                  <a:gd name="T107" fmla="*/ 0 h 14"/>
                  <a:gd name="T108" fmla="*/ 7 w 14"/>
                  <a:gd name="T10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7" y="0"/>
                      <a:pt x="6" y="0"/>
                      <a:pt x="6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4"/>
                      <a:pt x="0" y="5"/>
                    </a:cubicBezTo>
                    <a:cubicBezTo>
                      <a:pt x="0" y="5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2"/>
                      <a:pt x="3" y="12"/>
                      <a:pt x="3" y="13"/>
                    </a:cubicBezTo>
                    <a:cubicBezTo>
                      <a:pt x="4" y="13"/>
                      <a:pt x="5" y="13"/>
                      <a:pt x="5" y="13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9" y="13"/>
                      <a:pt x="9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1"/>
                      <a:pt x="14" y="9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6"/>
                      <a:pt x="12" y="6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5"/>
                      <a:pt x="13" y="5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0" y="0"/>
                      <a:pt x="9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38"/>
              <p:cNvSpPr/>
              <p:nvPr/>
            </p:nvSpPr>
            <p:spPr bwMode="auto">
              <a:xfrm>
                <a:off x="3959" y="1847"/>
                <a:ext cx="22" cy="19"/>
              </a:xfrm>
              <a:custGeom>
                <a:avLst/>
                <a:gdLst>
                  <a:gd name="T0" fmla="*/ 4 w 9"/>
                  <a:gd name="T1" fmla="*/ 0 h 8"/>
                  <a:gd name="T2" fmla="*/ 0 w 9"/>
                  <a:gd name="T3" fmla="*/ 1 h 8"/>
                  <a:gd name="T4" fmla="*/ 0 w 9"/>
                  <a:gd name="T5" fmla="*/ 2 h 8"/>
                  <a:gd name="T6" fmla="*/ 1 w 9"/>
                  <a:gd name="T7" fmla="*/ 3 h 8"/>
                  <a:gd name="T8" fmla="*/ 2 w 9"/>
                  <a:gd name="T9" fmla="*/ 4 h 8"/>
                  <a:gd name="T10" fmla="*/ 3 w 9"/>
                  <a:gd name="T11" fmla="*/ 5 h 8"/>
                  <a:gd name="T12" fmla="*/ 3 w 9"/>
                  <a:gd name="T13" fmla="*/ 6 h 8"/>
                  <a:gd name="T14" fmla="*/ 4 w 9"/>
                  <a:gd name="T15" fmla="*/ 6 h 8"/>
                  <a:gd name="T16" fmla="*/ 4 w 9"/>
                  <a:gd name="T17" fmla="*/ 6 h 8"/>
                  <a:gd name="T18" fmla="*/ 4 w 9"/>
                  <a:gd name="T19" fmla="*/ 7 h 8"/>
                  <a:gd name="T20" fmla="*/ 4 w 9"/>
                  <a:gd name="T21" fmla="*/ 7 h 8"/>
                  <a:gd name="T22" fmla="*/ 6 w 9"/>
                  <a:gd name="T23" fmla="*/ 7 h 8"/>
                  <a:gd name="T24" fmla="*/ 6 w 9"/>
                  <a:gd name="T25" fmla="*/ 8 h 8"/>
                  <a:gd name="T26" fmla="*/ 9 w 9"/>
                  <a:gd name="T27" fmla="*/ 6 h 8"/>
                  <a:gd name="T28" fmla="*/ 9 w 9"/>
                  <a:gd name="T29" fmla="*/ 3 h 8"/>
                  <a:gd name="T30" fmla="*/ 9 w 9"/>
                  <a:gd name="T31" fmla="*/ 2 h 8"/>
                  <a:gd name="T32" fmla="*/ 9 w 9"/>
                  <a:gd name="T33" fmla="*/ 1 h 8"/>
                  <a:gd name="T34" fmla="*/ 8 w 9"/>
                  <a:gd name="T35" fmla="*/ 1 h 8"/>
                  <a:gd name="T36" fmla="*/ 7 w 9"/>
                  <a:gd name="T37" fmla="*/ 1 h 8"/>
                  <a:gd name="T38" fmla="*/ 7 w 9"/>
                  <a:gd name="T39" fmla="*/ 1 h 8"/>
                  <a:gd name="T40" fmla="*/ 7 w 9"/>
                  <a:gd name="T41" fmla="*/ 1 h 8"/>
                  <a:gd name="T42" fmla="*/ 8 w 9"/>
                  <a:gd name="T43" fmla="*/ 0 h 8"/>
                  <a:gd name="T44" fmla="*/ 7 w 9"/>
                  <a:gd name="T45" fmla="*/ 0 h 8"/>
                  <a:gd name="T46" fmla="*/ 5 w 9"/>
                  <a:gd name="T47" fmla="*/ 0 h 8"/>
                  <a:gd name="T48" fmla="*/ 4 w 9"/>
                  <a:gd name="T4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" h="8">
                    <a:moveTo>
                      <a:pt x="4" y="0"/>
                    </a:moveTo>
                    <a:cubicBezTo>
                      <a:pt x="3" y="0"/>
                      <a:pt x="1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0" y="3"/>
                      <a:pt x="0" y="3"/>
                      <a:pt x="1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8"/>
                      <a:pt x="8" y="7"/>
                      <a:pt x="9" y="6"/>
                    </a:cubicBezTo>
                    <a:cubicBezTo>
                      <a:pt x="9" y="5"/>
                      <a:pt x="9" y="4"/>
                      <a:pt x="9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39"/>
              <p:cNvSpPr/>
              <p:nvPr/>
            </p:nvSpPr>
            <p:spPr bwMode="auto">
              <a:xfrm>
                <a:off x="3959" y="1864"/>
                <a:ext cx="22" cy="14"/>
              </a:xfrm>
              <a:custGeom>
                <a:avLst/>
                <a:gdLst>
                  <a:gd name="T0" fmla="*/ 6 w 9"/>
                  <a:gd name="T1" fmla="*/ 0 h 6"/>
                  <a:gd name="T2" fmla="*/ 4 w 9"/>
                  <a:gd name="T3" fmla="*/ 0 h 6"/>
                  <a:gd name="T4" fmla="*/ 1 w 9"/>
                  <a:gd name="T5" fmla="*/ 0 h 6"/>
                  <a:gd name="T6" fmla="*/ 0 w 9"/>
                  <a:gd name="T7" fmla="*/ 1 h 6"/>
                  <a:gd name="T8" fmla="*/ 0 w 9"/>
                  <a:gd name="T9" fmla="*/ 2 h 6"/>
                  <a:gd name="T10" fmla="*/ 0 w 9"/>
                  <a:gd name="T11" fmla="*/ 2 h 6"/>
                  <a:gd name="T12" fmla="*/ 0 w 9"/>
                  <a:gd name="T13" fmla="*/ 5 h 6"/>
                  <a:gd name="T14" fmla="*/ 3 w 9"/>
                  <a:gd name="T15" fmla="*/ 5 h 6"/>
                  <a:gd name="T16" fmla="*/ 3 w 9"/>
                  <a:gd name="T17" fmla="*/ 6 h 6"/>
                  <a:gd name="T18" fmla="*/ 8 w 9"/>
                  <a:gd name="T19" fmla="*/ 6 h 6"/>
                  <a:gd name="T20" fmla="*/ 8 w 9"/>
                  <a:gd name="T21" fmla="*/ 6 h 6"/>
                  <a:gd name="T22" fmla="*/ 9 w 9"/>
                  <a:gd name="T23" fmla="*/ 6 h 6"/>
                  <a:gd name="T24" fmla="*/ 9 w 9"/>
                  <a:gd name="T25" fmla="*/ 5 h 6"/>
                  <a:gd name="T26" fmla="*/ 9 w 9"/>
                  <a:gd name="T27" fmla="*/ 5 h 6"/>
                  <a:gd name="T28" fmla="*/ 9 w 9"/>
                  <a:gd name="T29" fmla="*/ 3 h 6"/>
                  <a:gd name="T30" fmla="*/ 7 w 9"/>
                  <a:gd name="T31" fmla="*/ 2 h 6"/>
                  <a:gd name="T32" fmla="*/ 7 w 9"/>
                  <a:gd name="T33" fmla="*/ 2 h 6"/>
                  <a:gd name="T34" fmla="*/ 7 w 9"/>
                  <a:gd name="T35" fmla="*/ 2 h 6"/>
                  <a:gd name="T36" fmla="*/ 6 w 9"/>
                  <a:gd name="T37" fmla="*/ 2 h 6"/>
                  <a:gd name="T38" fmla="*/ 6 w 9"/>
                  <a:gd name="T39" fmla="*/ 1 h 6"/>
                  <a:gd name="T40" fmla="*/ 6 w 9"/>
                  <a:gd name="T41" fmla="*/ 1 h 6"/>
                  <a:gd name="T42" fmla="*/ 6 w 9"/>
                  <a:gd name="T4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" h="6">
                    <a:moveTo>
                      <a:pt x="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9" y="6"/>
                      <a:pt x="9" y="6"/>
                    </a:cubicBezTo>
                    <a:cubicBezTo>
                      <a:pt x="9" y="6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9" y="4"/>
                      <a:pt x="9" y="3"/>
                    </a:cubicBezTo>
                    <a:cubicBezTo>
                      <a:pt x="9" y="2"/>
                      <a:pt x="8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3764" y="1809"/>
                <a:ext cx="81" cy="57"/>
              </a:xfrm>
              <a:custGeom>
                <a:avLst/>
                <a:gdLst>
                  <a:gd name="T0" fmla="*/ 14 w 34"/>
                  <a:gd name="T1" fmla="*/ 1 h 24"/>
                  <a:gd name="T2" fmla="*/ 2 w 34"/>
                  <a:gd name="T3" fmla="*/ 2 h 24"/>
                  <a:gd name="T4" fmla="*/ 2 w 34"/>
                  <a:gd name="T5" fmla="*/ 5 h 24"/>
                  <a:gd name="T6" fmla="*/ 4 w 34"/>
                  <a:gd name="T7" fmla="*/ 6 h 24"/>
                  <a:gd name="T8" fmla="*/ 4 w 34"/>
                  <a:gd name="T9" fmla="*/ 9 h 24"/>
                  <a:gd name="T10" fmla="*/ 4 w 34"/>
                  <a:gd name="T11" fmla="*/ 12 h 24"/>
                  <a:gd name="T12" fmla="*/ 3 w 34"/>
                  <a:gd name="T13" fmla="*/ 13 h 24"/>
                  <a:gd name="T14" fmla="*/ 0 w 34"/>
                  <a:gd name="T15" fmla="*/ 15 h 24"/>
                  <a:gd name="T16" fmla="*/ 0 w 34"/>
                  <a:gd name="T17" fmla="*/ 18 h 24"/>
                  <a:gd name="T18" fmla="*/ 2 w 34"/>
                  <a:gd name="T19" fmla="*/ 20 h 24"/>
                  <a:gd name="T20" fmla="*/ 5 w 34"/>
                  <a:gd name="T21" fmla="*/ 24 h 24"/>
                  <a:gd name="T22" fmla="*/ 11 w 34"/>
                  <a:gd name="T23" fmla="*/ 24 h 24"/>
                  <a:gd name="T24" fmla="*/ 13 w 34"/>
                  <a:gd name="T25" fmla="*/ 22 h 24"/>
                  <a:gd name="T26" fmla="*/ 14 w 34"/>
                  <a:gd name="T27" fmla="*/ 19 h 24"/>
                  <a:gd name="T28" fmla="*/ 15 w 34"/>
                  <a:gd name="T29" fmla="*/ 18 h 24"/>
                  <a:gd name="T30" fmla="*/ 16 w 34"/>
                  <a:gd name="T31" fmla="*/ 18 h 24"/>
                  <a:gd name="T32" fmla="*/ 17 w 34"/>
                  <a:gd name="T33" fmla="*/ 18 h 24"/>
                  <a:gd name="T34" fmla="*/ 21 w 34"/>
                  <a:gd name="T35" fmla="*/ 17 h 24"/>
                  <a:gd name="T36" fmla="*/ 21 w 34"/>
                  <a:gd name="T37" fmla="*/ 16 h 24"/>
                  <a:gd name="T38" fmla="*/ 22 w 34"/>
                  <a:gd name="T39" fmla="*/ 16 h 24"/>
                  <a:gd name="T40" fmla="*/ 25 w 34"/>
                  <a:gd name="T41" fmla="*/ 14 h 24"/>
                  <a:gd name="T42" fmla="*/ 28 w 34"/>
                  <a:gd name="T43" fmla="*/ 14 h 24"/>
                  <a:gd name="T44" fmla="*/ 29 w 34"/>
                  <a:gd name="T45" fmla="*/ 12 h 24"/>
                  <a:gd name="T46" fmla="*/ 29 w 34"/>
                  <a:gd name="T47" fmla="*/ 12 h 24"/>
                  <a:gd name="T48" fmla="*/ 31 w 34"/>
                  <a:gd name="T49" fmla="*/ 11 h 24"/>
                  <a:gd name="T50" fmla="*/ 31 w 34"/>
                  <a:gd name="T51" fmla="*/ 9 h 24"/>
                  <a:gd name="T52" fmla="*/ 31 w 34"/>
                  <a:gd name="T53" fmla="*/ 7 h 24"/>
                  <a:gd name="T54" fmla="*/ 33 w 34"/>
                  <a:gd name="T55" fmla="*/ 5 h 24"/>
                  <a:gd name="T56" fmla="*/ 34 w 34"/>
                  <a:gd name="T57" fmla="*/ 3 h 24"/>
                  <a:gd name="T58" fmla="*/ 34 w 34"/>
                  <a:gd name="T59" fmla="*/ 2 h 24"/>
                  <a:gd name="T60" fmla="*/ 32 w 34"/>
                  <a:gd name="T61" fmla="*/ 0 h 24"/>
                  <a:gd name="T62" fmla="*/ 27 w 34"/>
                  <a:gd name="T63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4" h="24">
                    <a:moveTo>
                      <a:pt x="27" y="0"/>
                    </a:moveTo>
                    <a:cubicBezTo>
                      <a:pt x="23" y="0"/>
                      <a:pt x="18" y="0"/>
                      <a:pt x="14" y="1"/>
                    </a:cubicBezTo>
                    <a:cubicBezTo>
                      <a:pt x="10" y="1"/>
                      <a:pt x="6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4" y="6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10"/>
                      <a:pt x="5" y="11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2" y="14"/>
                      <a:pt x="2" y="14"/>
                      <a:pt x="1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3" y="21"/>
                      <a:pt x="4" y="22"/>
                      <a:pt x="5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3" y="24"/>
                      <a:pt x="13" y="23"/>
                      <a:pt x="13" y="22"/>
                    </a:cubicBezTo>
                    <a:cubicBezTo>
                      <a:pt x="13" y="22"/>
                      <a:pt x="14" y="21"/>
                      <a:pt x="14" y="21"/>
                    </a:cubicBezTo>
                    <a:cubicBezTo>
                      <a:pt x="14" y="20"/>
                      <a:pt x="14" y="20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9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6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8"/>
                      <a:pt x="21" y="18"/>
                      <a:pt x="21" y="17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1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3" y="16"/>
                      <a:pt x="23" y="16"/>
                      <a:pt x="24" y="15"/>
                    </a:cubicBezTo>
                    <a:cubicBezTo>
                      <a:pt x="24" y="15"/>
                      <a:pt x="25" y="14"/>
                      <a:pt x="25" y="14"/>
                    </a:cubicBezTo>
                    <a:cubicBezTo>
                      <a:pt x="25" y="14"/>
                      <a:pt x="26" y="14"/>
                      <a:pt x="26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9" y="14"/>
                      <a:pt x="29" y="13"/>
                      <a:pt x="29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1" y="12"/>
                      <a:pt x="31" y="11"/>
                    </a:cubicBezTo>
                    <a:cubicBezTo>
                      <a:pt x="32" y="11"/>
                      <a:pt x="32" y="10"/>
                      <a:pt x="31" y="10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1" y="8"/>
                      <a:pt x="31" y="7"/>
                      <a:pt x="31" y="7"/>
                    </a:cubicBezTo>
                    <a:cubicBezTo>
                      <a:pt x="31" y="6"/>
                      <a:pt x="31" y="6"/>
                      <a:pt x="32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4" y="5"/>
                      <a:pt x="34" y="3"/>
                      <a:pt x="34" y="3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4" y="1"/>
                      <a:pt x="33" y="1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1" y="0"/>
                      <a:pt x="31" y="0"/>
                    </a:cubicBezTo>
                    <a:cubicBezTo>
                      <a:pt x="29" y="0"/>
                      <a:pt x="28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41"/>
              <p:cNvSpPr>
                <a:spLocks noEditPoints="1"/>
              </p:cNvSpPr>
              <p:nvPr/>
            </p:nvSpPr>
            <p:spPr bwMode="auto">
              <a:xfrm>
                <a:off x="3902" y="1838"/>
                <a:ext cx="301" cy="585"/>
              </a:xfrm>
              <a:custGeom>
                <a:avLst/>
                <a:gdLst>
                  <a:gd name="T0" fmla="*/ 51 w 126"/>
                  <a:gd name="T1" fmla="*/ 38 h 245"/>
                  <a:gd name="T2" fmla="*/ 34 w 126"/>
                  <a:gd name="T3" fmla="*/ 3 h 245"/>
                  <a:gd name="T4" fmla="*/ 35 w 126"/>
                  <a:gd name="T5" fmla="*/ 9 h 245"/>
                  <a:gd name="T6" fmla="*/ 34 w 126"/>
                  <a:gd name="T7" fmla="*/ 18 h 245"/>
                  <a:gd name="T8" fmla="*/ 22 w 126"/>
                  <a:gd name="T9" fmla="*/ 26 h 245"/>
                  <a:gd name="T10" fmla="*/ 39 w 126"/>
                  <a:gd name="T11" fmla="*/ 42 h 245"/>
                  <a:gd name="T12" fmla="*/ 48 w 126"/>
                  <a:gd name="T13" fmla="*/ 45 h 245"/>
                  <a:gd name="T14" fmla="*/ 59 w 126"/>
                  <a:gd name="T15" fmla="*/ 54 h 245"/>
                  <a:gd name="T16" fmla="*/ 58 w 126"/>
                  <a:gd name="T17" fmla="*/ 43 h 245"/>
                  <a:gd name="T18" fmla="*/ 65 w 126"/>
                  <a:gd name="T19" fmla="*/ 49 h 245"/>
                  <a:gd name="T20" fmla="*/ 67 w 126"/>
                  <a:gd name="T21" fmla="*/ 34 h 245"/>
                  <a:gd name="T22" fmla="*/ 74 w 126"/>
                  <a:gd name="T23" fmla="*/ 44 h 245"/>
                  <a:gd name="T24" fmla="*/ 78 w 126"/>
                  <a:gd name="T25" fmla="*/ 55 h 245"/>
                  <a:gd name="T26" fmla="*/ 85 w 126"/>
                  <a:gd name="T27" fmla="*/ 56 h 245"/>
                  <a:gd name="T28" fmla="*/ 90 w 126"/>
                  <a:gd name="T29" fmla="*/ 63 h 245"/>
                  <a:gd name="T30" fmla="*/ 80 w 126"/>
                  <a:gd name="T31" fmla="*/ 65 h 245"/>
                  <a:gd name="T32" fmla="*/ 71 w 126"/>
                  <a:gd name="T33" fmla="*/ 66 h 245"/>
                  <a:gd name="T34" fmla="*/ 64 w 126"/>
                  <a:gd name="T35" fmla="*/ 63 h 245"/>
                  <a:gd name="T36" fmla="*/ 56 w 126"/>
                  <a:gd name="T37" fmla="*/ 58 h 245"/>
                  <a:gd name="T38" fmla="*/ 48 w 126"/>
                  <a:gd name="T39" fmla="*/ 53 h 245"/>
                  <a:gd name="T40" fmla="*/ 32 w 126"/>
                  <a:gd name="T41" fmla="*/ 54 h 245"/>
                  <a:gd name="T42" fmla="*/ 24 w 126"/>
                  <a:gd name="T43" fmla="*/ 58 h 245"/>
                  <a:gd name="T44" fmla="*/ 14 w 126"/>
                  <a:gd name="T45" fmla="*/ 72 h 245"/>
                  <a:gd name="T46" fmla="*/ 6 w 126"/>
                  <a:gd name="T47" fmla="*/ 80 h 245"/>
                  <a:gd name="T48" fmla="*/ 1 w 126"/>
                  <a:gd name="T49" fmla="*/ 96 h 245"/>
                  <a:gd name="T50" fmla="*/ 1 w 126"/>
                  <a:gd name="T51" fmla="*/ 109 h 245"/>
                  <a:gd name="T52" fmla="*/ 9 w 126"/>
                  <a:gd name="T53" fmla="*/ 120 h 245"/>
                  <a:gd name="T54" fmla="*/ 21 w 126"/>
                  <a:gd name="T55" fmla="*/ 132 h 245"/>
                  <a:gd name="T56" fmla="*/ 33 w 126"/>
                  <a:gd name="T57" fmla="*/ 138 h 245"/>
                  <a:gd name="T58" fmla="*/ 43 w 126"/>
                  <a:gd name="T59" fmla="*/ 139 h 245"/>
                  <a:gd name="T60" fmla="*/ 57 w 126"/>
                  <a:gd name="T61" fmla="*/ 135 h 245"/>
                  <a:gd name="T62" fmla="*/ 67 w 126"/>
                  <a:gd name="T63" fmla="*/ 140 h 245"/>
                  <a:gd name="T64" fmla="*/ 68 w 126"/>
                  <a:gd name="T65" fmla="*/ 153 h 245"/>
                  <a:gd name="T66" fmla="*/ 76 w 126"/>
                  <a:gd name="T67" fmla="*/ 168 h 245"/>
                  <a:gd name="T68" fmla="*/ 77 w 126"/>
                  <a:gd name="T69" fmla="*/ 181 h 245"/>
                  <a:gd name="T70" fmla="*/ 71 w 126"/>
                  <a:gd name="T71" fmla="*/ 194 h 245"/>
                  <a:gd name="T72" fmla="*/ 71 w 126"/>
                  <a:gd name="T73" fmla="*/ 214 h 245"/>
                  <a:gd name="T74" fmla="*/ 72 w 126"/>
                  <a:gd name="T75" fmla="*/ 234 h 245"/>
                  <a:gd name="T76" fmla="*/ 81 w 126"/>
                  <a:gd name="T77" fmla="*/ 242 h 245"/>
                  <a:gd name="T78" fmla="*/ 97 w 126"/>
                  <a:gd name="T79" fmla="*/ 232 h 245"/>
                  <a:gd name="T80" fmla="*/ 100 w 126"/>
                  <a:gd name="T81" fmla="*/ 221 h 245"/>
                  <a:gd name="T82" fmla="*/ 108 w 126"/>
                  <a:gd name="T83" fmla="*/ 206 h 245"/>
                  <a:gd name="T84" fmla="*/ 119 w 126"/>
                  <a:gd name="T85" fmla="*/ 181 h 245"/>
                  <a:gd name="T86" fmla="*/ 122 w 126"/>
                  <a:gd name="T87" fmla="*/ 158 h 245"/>
                  <a:gd name="T88" fmla="*/ 124 w 126"/>
                  <a:gd name="T89" fmla="*/ 142 h 245"/>
                  <a:gd name="T90" fmla="*/ 122 w 126"/>
                  <a:gd name="T91" fmla="*/ 116 h 245"/>
                  <a:gd name="T92" fmla="*/ 116 w 126"/>
                  <a:gd name="T93" fmla="*/ 107 h 245"/>
                  <a:gd name="T94" fmla="*/ 106 w 126"/>
                  <a:gd name="T95" fmla="*/ 90 h 245"/>
                  <a:gd name="T96" fmla="*/ 99 w 126"/>
                  <a:gd name="T97" fmla="*/ 76 h 245"/>
                  <a:gd name="T98" fmla="*/ 103 w 126"/>
                  <a:gd name="T99" fmla="*/ 82 h 245"/>
                  <a:gd name="T100" fmla="*/ 111 w 126"/>
                  <a:gd name="T101" fmla="*/ 95 h 245"/>
                  <a:gd name="T102" fmla="*/ 116 w 126"/>
                  <a:gd name="T103" fmla="*/ 105 h 245"/>
                  <a:gd name="T104" fmla="*/ 118 w 126"/>
                  <a:gd name="T105" fmla="*/ 84 h 245"/>
                  <a:gd name="T106" fmla="*/ 115 w 126"/>
                  <a:gd name="T107" fmla="*/ 77 h 245"/>
                  <a:gd name="T108" fmla="*/ 110 w 126"/>
                  <a:gd name="T109" fmla="*/ 69 h 245"/>
                  <a:gd name="T110" fmla="*/ 106 w 126"/>
                  <a:gd name="T111" fmla="*/ 62 h 245"/>
                  <a:gd name="T112" fmla="*/ 99 w 126"/>
                  <a:gd name="T113" fmla="*/ 52 h 245"/>
                  <a:gd name="T114" fmla="*/ 80 w 126"/>
                  <a:gd name="T115" fmla="*/ 31 h 245"/>
                  <a:gd name="T116" fmla="*/ 62 w 126"/>
                  <a:gd name="T117" fmla="*/ 17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6" h="245">
                    <a:moveTo>
                      <a:pt x="49" y="38"/>
                    </a:move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48" y="37"/>
                      <a:pt x="48" y="37"/>
                      <a:pt x="48" y="37"/>
                    </a:cubicBezTo>
                    <a:cubicBezTo>
                      <a:pt x="47" y="37"/>
                      <a:pt x="46" y="36"/>
                      <a:pt x="46" y="35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6" y="34"/>
                      <a:pt x="46" y="34"/>
                      <a:pt x="46" y="34"/>
                    </a:cubicBezTo>
                    <a:cubicBezTo>
                      <a:pt x="47" y="34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8" y="36"/>
                      <a:pt x="48" y="36"/>
                      <a:pt x="49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7"/>
                      <a:pt x="50" y="37"/>
                      <a:pt x="51" y="38"/>
                    </a:cubicBezTo>
                    <a:cubicBezTo>
                      <a:pt x="51" y="38"/>
                      <a:pt x="52" y="38"/>
                      <a:pt x="52" y="38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9" y="38"/>
                      <a:pt x="49" y="38"/>
                      <a:pt x="49" y="38"/>
                    </a:cubicBezTo>
                    <a:moveTo>
                      <a:pt x="34" y="0"/>
                    </a:moveTo>
                    <a:cubicBezTo>
                      <a:pt x="34" y="3"/>
                      <a:pt x="34" y="3"/>
                      <a:pt x="34" y="3"/>
                    </a:cubicBezTo>
                    <a:cubicBezTo>
                      <a:pt x="34" y="4"/>
                      <a:pt x="34" y="4"/>
                      <a:pt x="35" y="4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6"/>
                      <a:pt x="35" y="6"/>
                      <a:pt x="36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3"/>
                      <a:pt x="35" y="14"/>
                      <a:pt x="36" y="14"/>
                    </a:cubicBezTo>
                    <a:cubicBezTo>
                      <a:pt x="37" y="15"/>
                      <a:pt x="37" y="15"/>
                      <a:pt x="38" y="15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16"/>
                      <a:pt x="38" y="17"/>
                      <a:pt x="39" y="17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3" y="18"/>
                      <a:pt x="33" y="19"/>
                      <a:pt x="32" y="19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8" y="20"/>
                      <a:pt x="28" y="20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6" y="21"/>
                      <a:pt x="25" y="21"/>
                      <a:pt x="24" y="22"/>
                    </a:cubicBezTo>
                    <a:cubicBezTo>
                      <a:pt x="24" y="23"/>
                      <a:pt x="23" y="23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2" y="25"/>
                      <a:pt x="22" y="26"/>
                      <a:pt x="22" y="26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1" y="31"/>
                      <a:pt x="23" y="33"/>
                      <a:pt x="25" y="34"/>
                    </a:cubicBezTo>
                    <a:cubicBezTo>
                      <a:pt x="25" y="35"/>
                      <a:pt x="26" y="36"/>
                      <a:pt x="27" y="36"/>
                    </a:cubicBezTo>
                    <a:cubicBezTo>
                      <a:pt x="29" y="39"/>
                      <a:pt x="31" y="42"/>
                      <a:pt x="31" y="45"/>
                    </a:cubicBezTo>
                    <a:cubicBezTo>
                      <a:pt x="31" y="46"/>
                      <a:pt x="31" y="46"/>
                      <a:pt x="31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4" y="46"/>
                      <a:pt x="34" y="44"/>
                      <a:pt x="34" y="43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2"/>
                      <a:pt x="40" y="42"/>
                      <a:pt x="40" y="41"/>
                    </a:cubicBezTo>
                    <a:cubicBezTo>
                      <a:pt x="40" y="41"/>
                      <a:pt x="41" y="40"/>
                      <a:pt x="41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2" y="40"/>
                      <a:pt x="42" y="40"/>
                      <a:pt x="42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41"/>
                      <a:pt x="43" y="42"/>
                      <a:pt x="44" y="42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5" y="42"/>
                      <a:pt x="45" y="42"/>
                      <a:pt x="46" y="42"/>
                    </a:cubicBezTo>
                    <a:cubicBezTo>
                      <a:pt x="46" y="42"/>
                      <a:pt x="46" y="43"/>
                      <a:pt x="46" y="43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5"/>
                      <a:pt x="48" y="45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46"/>
                      <a:pt x="49" y="46"/>
                      <a:pt x="49" y="46"/>
                    </a:cubicBezTo>
                    <a:cubicBezTo>
                      <a:pt x="51" y="46"/>
                      <a:pt x="51" y="46"/>
                      <a:pt x="51" y="46"/>
                    </a:cubicBezTo>
                    <a:cubicBezTo>
                      <a:pt x="52" y="46"/>
                      <a:pt x="52" y="46"/>
                      <a:pt x="53" y="47"/>
                    </a:cubicBezTo>
                    <a:cubicBezTo>
                      <a:pt x="54" y="47"/>
                      <a:pt x="54" y="48"/>
                      <a:pt x="54" y="48"/>
                    </a:cubicBezTo>
                    <a:cubicBezTo>
                      <a:pt x="54" y="53"/>
                      <a:pt x="54" y="53"/>
                      <a:pt x="54" y="53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60" y="52"/>
                      <a:pt x="60" y="52"/>
                      <a:pt x="60" y="51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0" y="45"/>
                      <a:pt x="60" y="45"/>
                      <a:pt x="60" y="45"/>
                    </a:cubicBezTo>
                    <a:cubicBezTo>
                      <a:pt x="60" y="44"/>
                      <a:pt x="59" y="44"/>
                      <a:pt x="59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58" y="43"/>
                      <a:pt x="57" y="43"/>
                      <a:pt x="56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0" y="43"/>
                      <a:pt x="60" y="43"/>
                      <a:pt x="60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61" y="44"/>
                      <a:pt x="61" y="44"/>
                      <a:pt x="61" y="44"/>
                    </a:cubicBezTo>
                    <a:cubicBezTo>
                      <a:pt x="61" y="45"/>
                      <a:pt x="62" y="46"/>
                      <a:pt x="62" y="46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5" y="48"/>
                      <a:pt x="65" y="48"/>
                      <a:pt x="65" y="49"/>
                    </a:cubicBezTo>
                    <a:cubicBezTo>
                      <a:pt x="65" y="49"/>
                      <a:pt x="65" y="49"/>
                      <a:pt x="65" y="49"/>
                    </a:cubicBezTo>
                    <a:cubicBezTo>
                      <a:pt x="65" y="49"/>
                      <a:pt x="65" y="49"/>
                      <a:pt x="65" y="49"/>
                    </a:cubicBezTo>
                    <a:cubicBezTo>
                      <a:pt x="66" y="50"/>
                      <a:pt x="66" y="50"/>
                      <a:pt x="67" y="50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67" y="50"/>
                      <a:pt x="68" y="50"/>
                      <a:pt x="69" y="49"/>
                    </a:cubicBezTo>
                    <a:cubicBezTo>
                      <a:pt x="69" y="49"/>
                      <a:pt x="69" y="49"/>
                      <a:pt x="69" y="4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70" y="47"/>
                      <a:pt x="70" y="46"/>
                      <a:pt x="70" y="44"/>
                    </a:cubicBezTo>
                    <a:cubicBezTo>
                      <a:pt x="70" y="42"/>
                      <a:pt x="69" y="40"/>
                      <a:pt x="67" y="38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37"/>
                      <a:pt x="66" y="37"/>
                      <a:pt x="66" y="36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66" y="36"/>
                      <a:pt x="66" y="35"/>
                      <a:pt x="66" y="35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8" y="34"/>
                      <a:pt x="69" y="35"/>
                      <a:pt x="70" y="35"/>
                    </a:cubicBezTo>
                    <a:cubicBezTo>
                      <a:pt x="71" y="36"/>
                      <a:pt x="71" y="36"/>
                      <a:pt x="72" y="36"/>
                    </a:cubicBezTo>
                    <a:cubicBezTo>
                      <a:pt x="73" y="37"/>
                      <a:pt x="73" y="37"/>
                      <a:pt x="73" y="37"/>
                    </a:cubicBezTo>
                    <a:cubicBezTo>
                      <a:pt x="73" y="37"/>
                      <a:pt x="74" y="37"/>
                      <a:pt x="74" y="37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4" y="38"/>
                      <a:pt x="74" y="39"/>
                      <a:pt x="75" y="39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76" y="40"/>
                      <a:pt x="77" y="40"/>
                      <a:pt x="78" y="41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2"/>
                      <a:pt x="78" y="42"/>
                      <a:pt x="79" y="43"/>
                    </a:cubicBezTo>
                    <a:cubicBezTo>
                      <a:pt x="76" y="43"/>
                      <a:pt x="76" y="43"/>
                      <a:pt x="76" y="43"/>
                    </a:cubicBezTo>
                    <a:cubicBezTo>
                      <a:pt x="75" y="43"/>
                      <a:pt x="74" y="43"/>
                      <a:pt x="74" y="44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4" y="44"/>
                      <a:pt x="74" y="44"/>
                      <a:pt x="74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5"/>
                      <a:pt x="73" y="45"/>
                      <a:pt x="73" y="45"/>
                    </a:cubicBezTo>
                    <a:cubicBezTo>
                      <a:pt x="73" y="46"/>
                      <a:pt x="73" y="48"/>
                      <a:pt x="74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50"/>
                      <a:pt x="74" y="50"/>
                      <a:pt x="75" y="50"/>
                    </a:cubicBezTo>
                    <a:cubicBezTo>
                      <a:pt x="76" y="50"/>
                      <a:pt x="76" y="50"/>
                      <a:pt x="76" y="50"/>
                    </a:cubicBezTo>
                    <a:cubicBezTo>
                      <a:pt x="76" y="51"/>
                      <a:pt x="76" y="51"/>
                      <a:pt x="76" y="51"/>
                    </a:cubicBezTo>
                    <a:cubicBezTo>
                      <a:pt x="76" y="51"/>
                      <a:pt x="76" y="53"/>
                      <a:pt x="77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3"/>
                      <a:pt x="78" y="53"/>
                      <a:pt x="78" y="53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80" y="55"/>
                      <a:pt x="80" y="55"/>
                      <a:pt x="81" y="55"/>
                    </a:cubicBezTo>
                    <a:cubicBezTo>
                      <a:pt x="81" y="56"/>
                      <a:pt x="82" y="56"/>
                      <a:pt x="83" y="56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5" y="55"/>
                      <a:pt x="85" y="55"/>
                      <a:pt x="85" y="55"/>
                    </a:cubicBezTo>
                    <a:cubicBezTo>
                      <a:pt x="85" y="55"/>
                      <a:pt x="86" y="55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6" y="56"/>
                      <a:pt x="86" y="56"/>
                      <a:pt x="86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7" y="57"/>
                      <a:pt x="87" y="57"/>
                      <a:pt x="87" y="57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7" y="59"/>
                      <a:pt x="87" y="59"/>
                      <a:pt x="87" y="59"/>
                    </a:cubicBezTo>
                    <a:cubicBezTo>
                      <a:pt x="87" y="59"/>
                      <a:pt x="87" y="60"/>
                      <a:pt x="88" y="60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8" y="62"/>
                      <a:pt x="88" y="62"/>
                      <a:pt x="88" y="62"/>
                    </a:cubicBezTo>
                    <a:cubicBezTo>
                      <a:pt x="88" y="62"/>
                      <a:pt x="88" y="62"/>
                      <a:pt x="88" y="62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0" y="66"/>
                      <a:pt x="89" y="66"/>
                      <a:pt x="89" y="66"/>
                    </a:cubicBezTo>
                    <a:cubicBezTo>
                      <a:pt x="88" y="66"/>
                      <a:pt x="88" y="66"/>
                      <a:pt x="88" y="66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87" y="67"/>
                      <a:pt x="87" y="67"/>
                      <a:pt x="87" y="67"/>
                    </a:cubicBezTo>
                    <a:cubicBezTo>
                      <a:pt x="87" y="67"/>
                      <a:pt x="86" y="67"/>
                      <a:pt x="86" y="67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5" y="66"/>
                      <a:pt x="85" y="66"/>
                      <a:pt x="85" y="66"/>
                    </a:cubicBezTo>
                    <a:cubicBezTo>
                      <a:pt x="84" y="66"/>
                      <a:pt x="83" y="66"/>
                      <a:pt x="83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0" y="66"/>
                      <a:pt x="80" y="66"/>
                      <a:pt x="80" y="66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0" y="64"/>
                      <a:pt x="80" y="64"/>
                      <a:pt x="80" y="64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79" y="64"/>
                      <a:pt x="79" y="64"/>
                      <a:pt x="78" y="64"/>
                    </a:cubicBezTo>
                    <a:cubicBezTo>
                      <a:pt x="78" y="63"/>
                      <a:pt x="77" y="63"/>
                      <a:pt x="77" y="63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6" y="64"/>
                      <a:pt x="76" y="64"/>
                      <a:pt x="76" y="64"/>
                    </a:cubicBezTo>
                    <a:cubicBezTo>
                      <a:pt x="76" y="65"/>
                      <a:pt x="76" y="66"/>
                      <a:pt x="75" y="67"/>
                    </a:cubicBezTo>
                    <a:cubicBezTo>
                      <a:pt x="75" y="67"/>
                      <a:pt x="75" y="67"/>
                      <a:pt x="74" y="67"/>
                    </a:cubicBezTo>
                    <a:cubicBezTo>
                      <a:pt x="74" y="67"/>
                      <a:pt x="74" y="67"/>
                      <a:pt x="74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1" y="66"/>
                      <a:pt x="71" y="66"/>
                      <a:pt x="71" y="66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70" y="66"/>
                      <a:pt x="70" y="66"/>
                      <a:pt x="70" y="66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5"/>
                      <a:pt x="69" y="65"/>
                      <a:pt x="69" y="65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8" y="64"/>
                      <a:pt x="68" y="64"/>
                      <a:pt x="68" y="64"/>
                    </a:cubicBezTo>
                    <a:cubicBezTo>
                      <a:pt x="68" y="64"/>
                      <a:pt x="67" y="64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8" y="63"/>
                      <a:pt x="68" y="63"/>
                      <a:pt x="68" y="63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65" y="63"/>
                      <a:pt x="65" y="63"/>
                      <a:pt x="64" y="63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63" y="62"/>
                      <a:pt x="63" y="62"/>
                      <a:pt x="63" y="62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61" y="61"/>
                      <a:pt x="61" y="61"/>
                      <a:pt x="61" y="61"/>
                    </a:cubicBezTo>
                    <a:cubicBezTo>
                      <a:pt x="61" y="61"/>
                      <a:pt x="60" y="61"/>
                      <a:pt x="60" y="61"/>
                    </a:cubicBezTo>
                    <a:cubicBezTo>
                      <a:pt x="59" y="61"/>
                      <a:pt x="59" y="61"/>
                      <a:pt x="58" y="61"/>
                    </a:cubicBezTo>
                    <a:cubicBezTo>
                      <a:pt x="58" y="61"/>
                      <a:pt x="58" y="61"/>
                      <a:pt x="58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1"/>
                      <a:pt x="57" y="60"/>
                      <a:pt x="57" y="60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58"/>
                      <a:pt x="56" y="58"/>
                      <a:pt x="56" y="58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5" y="55"/>
                      <a:pt x="55" y="54"/>
                      <a:pt x="54" y="54"/>
                    </a:cubicBezTo>
                    <a:cubicBezTo>
                      <a:pt x="54" y="53"/>
                      <a:pt x="53" y="53"/>
                      <a:pt x="52" y="53"/>
                    </a:cubicBezTo>
                    <a:cubicBezTo>
                      <a:pt x="52" y="53"/>
                      <a:pt x="52" y="53"/>
                      <a:pt x="52" y="53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52" y="51"/>
                      <a:pt x="52" y="51"/>
                      <a:pt x="52" y="51"/>
                    </a:cubicBezTo>
                    <a:cubicBezTo>
                      <a:pt x="51" y="51"/>
                      <a:pt x="51" y="51"/>
                      <a:pt x="51" y="51"/>
                    </a:cubicBezTo>
                    <a:cubicBezTo>
                      <a:pt x="49" y="51"/>
                      <a:pt x="48" y="52"/>
                      <a:pt x="48" y="53"/>
                    </a:cubicBezTo>
                    <a:cubicBezTo>
                      <a:pt x="47" y="54"/>
                      <a:pt x="47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5" y="54"/>
                      <a:pt x="44" y="54"/>
                    </a:cubicBezTo>
                    <a:cubicBezTo>
                      <a:pt x="44" y="53"/>
                      <a:pt x="43" y="53"/>
                      <a:pt x="43" y="53"/>
                    </a:cubicBezTo>
                    <a:cubicBezTo>
                      <a:pt x="41" y="53"/>
                      <a:pt x="40" y="53"/>
                      <a:pt x="39" y="53"/>
                    </a:cubicBezTo>
                    <a:cubicBezTo>
                      <a:pt x="39" y="53"/>
                      <a:pt x="38" y="53"/>
                      <a:pt x="38" y="53"/>
                    </a:cubicBezTo>
                    <a:cubicBezTo>
                      <a:pt x="37" y="53"/>
                      <a:pt x="37" y="53"/>
                      <a:pt x="36" y="53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35" y="54"/>
                      <a:pt x="35" y="54"/>
                      <a:pt x="34" y="54"/>
                    </a:cubicBezTo>
                    <a:cubicBezTo>
                      <a:pt x="34" y="54"/>
                      <a:pt x="34" y="54"/>
                      <a:pt x="34" y="54"/>
                    </a:cubicBezTo>
                    <a:cubicBezTo>
                      <a:pt x="33" y="54"/>
                      <a:pt x="33" y="54"/>
                      <a:pt x="33" y="54"/>
                    </a:cubicBezTo>
                    <a:cubicBezTo>
                      <a:pt x="32" y="54"/>
                      <a:pt x="32" y="54"/>
                      <a:pt x="32" y="54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6"/>
                      <a:pt x="32" y="56"/>
                      <a:pt x="32" y="56"/>
                    </a:cubicBezTo>
                    <a:cubicBezTo>
                      <a:pt x="32" y="56"/>
                      <a:pt x="32" y="56"/>
                      <a:pt x="31" y="56"/>
                    </a:cubicBezTo>
                    <a:cubicBezTo>
                      <a:pt x="31" y="56"/>
                      <a:pt x="30" y="56"/>
                      <a:pt x="30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5"/>
                      <a:pt x="28" y="55"/>
                      <a:pt x="27" y="55"/>
                    </a:cubicBezTo>
                    <a:cubicBezTo>
                      <a:pt x="27" y="55"/>
                      <a:pt x="27" y="55"/>
                      <a:pt x="26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6"/>
                      <a:pt x="25" y="56"/>
                      <a:pt x="24" y="57"/>
                    </a:cubicBezTo>
                    <a:cubicBezTo>
                      <a:pt x="24" y="57"/>
                      <a:pt x="24" y="57"/>
                      <a:pt x="24" y="58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3" y="60"/>
                      <a:pt x="22" y="60"/>
                      <a:pt x="21" y="60"/>
                    </a:cubicBezTo>
                    <a:cubicBezTo>
                      <a:pt x="20" y="60"/>
                      <a:pt x="20" y="60"/>
                      <a:pt x="20" y="61"/>
                    </a:cubicBezTo>
                    <a:cubicBezTo>
                      <a:pt x="20" y="61"/>
                      <a:pt x="20" y="61"/>
                      <a:pt x="20" y="61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19" y="61"/>
                      <a:pt x="19" y="61"/>
                      <a:pt x="19" y="61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7" y="62"/>
                      <a:pt x="17" y="64"/>
                      <a:pt x="17" y="65"/>
                    </a:cubicBezTo>
                    <a:cubicBezTo>
                      <a:pt x="17" y="65"/>
                      <a:pt x="17" y="65"/>
                      <a:pt x="17" y="65"/>
                    </a:cubicBezTo>
                    <a:cubicBezTo>
                      <a:pt x="17" y="66"/>
                      <a:pt x="16" y="67"/>
                      <a:pt x="16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15" y="68"/>
                      <a:pt x="15" y="68"/>
                      <a:pt x="15" y="68"/>
                    </a:cubicBezTo>
                    <a:cubicBezTo>
                      <a:pt x="16" y="70"/>
                      <a:pt x="16" y="71"/>
                      <a:pt x="15" y="71"/>
                    </a:cubicBezTo>
                    <a:cubicBezTo>
                      <a:pt x="15" y="72"/>
                      <a:pt x="14" y="72"/>
                      <a:pt x="14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11" y="71"/>
                      <a:pt x="11" y="72"/>
                      <a:pt x="11" y="72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9" y="73"/>
                      <a:pt x="9" y="73"/>
                      <a:pt x="9" y="73"/>
                    </a:cubicBezTo>
                    <a:cubicBezTo>
                      <a:pt x="9" y="73"/>
                      <a:pt x="8" y="73"/>
                      <a:pt x="8" y="73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7" y="75"/>
                      <a:pt x="7" y="77"/>
                      <a:pt x="7" y="78"/>
                    </a:cubicBezTo>
                    <a:cubicBezTo>
                      <a:pt x="7" y="79"/>
                      <a:pt x="7" y="79"/>
                      <a:pt x="7" y="79"/>
                    </a:cubicBezTo>
                    <a:cubicBezTo>
                      <a:pt x="6" y="79"/>
                      <a:pt x="6" y="80"/>
                      <a:pt x="6" y="80"/>
                    </a:cubicBezTo>
                    <a:cubicBezTo>
                      <a:pt x="6" y="80"/>
                      <a:pt x="6" y="80"/>
                      <a:pt x="6" y="80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3"/>
                      <a:pt x="5" y="83"/>
                      <a:pt x="5" y="83"/>
                    </a:cubicBezTo>
                    <a:cubicBezTo>
                      <a:pt x="5" y="84"/>
                      <a:pt x="5" y="85"/>
                      <a:pt x="4" y="85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2" y="87"/>
                      <a:pt x="2" y="87"/>
                      <a:pt x="2" y="87"/>
                    </a:cubicBezTo>
                    <a:cubicBezTo>
                      <a:pt x="2" y="87"/>
                      <a:pt x="2" y="88"/>
                      <a:pt x="2" y="88"/>
                    </a:cubicBezTo>
                    <a:cubicBezTo>
                      <a:pt x="2" y="89"/>
                      <a:pt x="2" y="89"/>
                      <a:pt x="1" y="90"/>
                    </a:cubicBezTo>
                    <a:cubicBezTo>
                      <a:pt x="1" y="90"/>
                      <a:pt x="1" y="90"/>
                      <a:pt x="0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4"/>
                      <a:pt x="0" y="95"/>
                      <a:pt x="0" y="96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1" y="97"/>
                      <a:pt x="1" y="97"/>
                      <a:pt x="1" y="97"/>
                    </a:cubicBezTo>
                    <a:cubicBezTo>
                      <a:pt x="1" y="97"/>
                      <a:pt x="1" y="98"/>
                      <a:pt x="2" y="98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2" y="100"/>
                      <a:pt x="3" y="100"/>
                      <a:pt x="4" y="101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1"/>
                      <a:pt x="4" y="101"/>
                      <a:pt x="4" y="101"/>
                    </a:cubicBezTo>
                    <a:cubicBezTo>
                      <a:pt x="4" y="101"/>
                      <a:pt x="4" y="102"/>
                      <a:pt x="4" y="102"/>
                    </a:cubicBezTo>
                    <a:cubicBezTo>
                      <a:pt x="4" y="103"/>
                      <a:pt x="4" y="103"/>
                      <a:pt x="4" y="103"/>
                    </a:cubicBezTo>
                    <a:cubicBezTo>
                      <a:pt x="4" y="104"/>
                      <a:pt x="4" y="105"/>
                      <a:pt x="3" y="106"/>
                    </a:cubicBezTo>
                    <a:cubicBezTo>
                      <a:pt x="3" y="106"/>
                      <a:pt x="3" y="107"/>
                      <a:pt x="2" y="107"/>
                    </a:cubicBezTo>
                    <a:cubicBezTo>
                      <a:pt x="2" y="108"/>
                      <a:pt x="1" y="108"/>
                      <a:pt x="1" y="10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2"/>
                      <a:pt x="2" y="112"/>
                    </a:cubicBezTo>
                    <a:cubicBezTo>
                      <a:pt x="2" y="112"/>
                      <a:pt x="2" y="113"/>
                      <a:pt x="3" y="113"/>
                    </a:cubicBezTo>
                    <a:cubicBezTo>
                      <a:pt x="4" y="114"/>
                      <a:pt x="4" y="114"/>
                      <a:pt x="4" y="114"/>
                    </a:cubicBezTo>
                    <a:cubicBezTo>
                      <a:pt x="4" y="114"/>
                      <a:pt x="4" y="115"/>
                      <a:pt x="5" y="116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5" y="117"/>
                      <a:pt x="5" y="117"/>
                      <a:pt x="6" y="118"/>
                    </a:cubicBezTo>
                    <a:cubicBezTo>
                      <a:pt x="6" y="118"/>
                      <a:pt x="7" y="118"/>
                      <a:pt x="7" y="118"/>
                    </a:cubicBezTo>
                    <a:cubicBezTo>
                      <a:pt x="7" y="119"/>
                      <a:pt x="7" y="119"/>
                      <a:pt x="7" y="119"/>
                    </a:cubicBezTo>
                    <a:cubicBezTo>
                      <a:pt x="8" y="119"/>
                      <a:pt x="9" y="120"/>
                      <a:pt x="9" y="120"/>
                    </a:cubicBezTo>
                    <a:cubicBezTo>
                      <a:pt x="11" y="121"/>
                      <a:pt x="11" y="123"/>
                      <a:pt x="11" y="125"/>
                    </a:cubicBezTo>
                    <a:cubicBezTo>
                      <a:pt x="11" y="125"/>
                      <a:pt x="11" y="125"/>
                      <a:pt x="11" y="125"/>
                    </a:cubicBezTo>
                    <a:cubicBezTo>
                      <a:pt x="11" y="126"/>
                      <a:pt x="11" y="129"/>
                      <a:pt x="13" y="129"/>
                    </a:cubicBezTo>
                    <a:cubicBezTo>
                      <a:pt x="13" y="129"/>
                      <a:pt x="13" y="129"/>
                      <a:pt x="13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4" y="131"/>
                      <a:pt x="14" y="131"/>
                      <a:pt x="14" y="131"/>
                    </a:cubicBezTo>
                    <a:cubicBezTo>
                      <a:pt x="15" y="131"/>
                      <a:pt x="15" y="131"/>
                      <a:pt x="15" y="131"/>
                    </a:cubicBezTo>
                    <a:cubicBezTo>
                      <a:pt x="16" y="131"/>
                      <a:pt x="16" y="131"/>
                      <a:pt x="16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8" y="131"/>
                      <a:pt x="18" y="132"/>
                      <a:pt x="20" y="132"/>
                    </a:cubicBezTo>
                    <a:cubicBezTo>
                      <a:pt x="20" y="132"/>
                      <a:pt x="20" y="132"/>
                      <a:pt x="20" y="132"/>
                    </a:cubicBezTo>
                    <a:cubicBezTo>
                      <a:pt x="20" y="132"/>
                      <a:pt x="20" y="132"/>
                      <a:pt x="20" y="132"/>
                    </a:cubicBezTo>
                    <a:cubicBezTo>
                      <a:pt x="21" y="132"/>
                      <a:pt x="21" y="132"/>
                      <a:pt x="21" y="132"/>
                    </a:cubicBezTo>
                    <a:cubicBezTo>
                      <a:pt x="21" y="132"/>
                      <a:pt x="21" y="132"/>
                      <a:pt x="21" y="132"/>
                    </a:cubicBezTo>
                    <a:cubicBezTo>
                      <a:pt x="21" y="132"/>
                      <a:pt x="21" y="132"/>
                      <a:pt x="21" y="132"/>
                    </a:cubicBezTo>
                    <a:cubicBezTo>
                      <a:pt x="21" y="133"/>
                      <a:pt x="21" y="134"/>
                      <a:pt x="22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2" y="135"/>
                      <a:pt x="23" y="136"/>
                      <a:pt x="24" y="136"/>
                    </a:cubicBezTo>
                    <a:cubicBezTo>
                      <a:pt x="25" y="136"/>
                      <a:pt x="26" y="137"/>
                      <a:pt x="26" y="137"/>
                    </a:cubicBezTo>
                    <a:cubicBezTo>
                      <a:pt x="27" y="138"/>
                      <a:pt x="27" y="138"/>
                      <a:pt x="27" y="138"/>
                    </a:cubicBezTo>
                    <a:cubicBezTo>
                      <a:pt x="27" y="138"/>
                      <a:pt x="27" y="138"/>
                      <a:pt x="27" y="138"/>
                    </a:cubicBezTo>
                    <a:cubicBezTo>
                      <a:pt x="27" y="139"/>
                      <a:pt x="28" y="139"/>
                      <a:pt x="28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1" y="138"/>
                      <a:pt x="31" y="138"/>
                      <a:pt x="32" y="138"/>
                    </a:cubicBezTo>
                    <a:cubicBezTo>
                      <a:pt x="33" y="138"/>
                      <a:pt x="33" y="138"/>
                      <a:pt x="33" y="138"/>
                    </a:cubicBezTo>
                    <a:cubicBezTo>
                      <a:pt x="33" y="137"/>
                      <a:pt x="33" y="137"/>
                      <a:pt x="33" y="137"/>
                    </a:cubicBezTo>
                    <a:cubicBezTo>
                      <a:pt x="33" y="137"/>
                      <a:pt x="33" y="137"/>
                      <a:pt x="33" y="137"/>
                    </a:cubicBezTo>
                    <a:cubicBezTo>
                      <a:pt x="33" y="137"/>
                      <a:pt x="34" y="136"/>
                      <a:pt x="34" y="136"/>
                    </a:cubicBezTo>
                    <a:cubicBezTo>
                      <a:pt x="34" y="136"/>
                      <a:pt x="35" y="137"/>
                      <a:pt x="35" y="137"/>
                    </a:cubicBezTo>
                    <a:cubicBezTo>
                      <a:pt x="35" y="137"/>
                      <a:pt x="35" y="137"/>
                      <a:pt x="35" y="137"/>
                    </a:cubicBezTo>
                    <a:cubicBezTo>
                      <a:pt x="35" y="137"/>
                      <a:pt x="36" y="138"/>
                      <a:pt x="37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8" y="138"/>
                      <a:pt x="38" y="138"/>
                      <a:pt x="38" y="138"/>
                    </a:cubicBezTo>
                    <a:cubicBezTo>
                      <a:pt x="39" y="138"/>
                      <a:pt x="39" y="138"/>
                      <a:pt x="39" y="139"/>
                    </a:cubicBezTo>
                    <a:cubicBezTo>
                      <a:pt x="40" y="139"/>
                      <a:pt x="41" y="139"/>
                      <a:pt x="42" y="139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44" y="139"/>
                      <a:pt x="44" y="139"/>
                      <a:pt x="44" y="139"/>
                    </a:cubicBezTo>
                    <a:cubicBezTo>
                      <a:pt x="46" y="139"/>
                      <a:pt x="46" y="139"/>
                      <a:pt x="46" y="138"/>
                    </a:cubicBezTo>
                    <a:cubicBezTo>
                      <a:pt x="46" y="138"/>
                      <a:pt x="46" y="138"/>
                      <a:pt x="46" y="138"/>
                    </a:cubicBezTo>
                    <a:cubicBezTo>
                      <a:pt x="46" y="138"/>
                      <a:pt x="46" y="138"/>
                      <a:pt x="46" y="138"/>
                    </a:cubicBezTo>
                    <a:cubicBezTo>
                      <a:pt x="46" y="138"/>
                      <a:pt x="46" y="138"/>
                      <a:pt x="46" y="138"/>
                    </a:cubicBezTo>
                    <a:cubicBezTo>
                      <a:pt x="47" y="138"/>
                      <a:pt x="47" y="138"/>
                      <a:pt x="47" y="138"/>
                    </a:cubicBezTo>
                    <a:cubicBezTo>
                      <a:pt x="47" y="137"/>
                      <a:pt x="47" y="137"/>
                      <a:pt x="47" y="137"/>
                    </a:cubicBezTo>
                    <a:cubicBezTo>
                      <a:pt x="47" y="136"/>
                      <a:pt x="47" y="136"/>
                      <a:pt x="48" y="135"/>
                    </a:cubicBezTo>
                    <a:cubicBezTo>
                      <a:pt x="48" y="134"/>
                      <a:pt x="48" y="134"/>
                      <a:pt x="49" y="134"/>
                    </a:cubicBezTo>
                    <a:cubicBezTo>
                      <a:pt x="49" y="134"/>
                      <a:pt x="49" y="133"/>
                      <a:pt x="50" y="133"/>
                    </a:cubicBezTo>
                    <a:cubicBezTo>
                      <a:pt x="50" y="133"/>
                      <a:pt x="50" y="133"/>
                      <a:pt x="50" y="133"/>
                    </a:cubicBezTo>
                    <a:cubicBezTo>
                      <a:pt x="51" y="133"/>
                      <a:pt x="51" y="133"/>
                      <a:pt x="51" y="133"/>
                    </a:cubicBezTo>
                    <a:cubicBezTo>
                      <a:pt x="54" y="133"/>
                      <a:pt x="54" y="133"/>
                      <a:pt x="54" y="133"/>
                    </a:cubicBezTo>
                    <a:cubicBezTo>
                      <a:pt x="55" y="133"/>
                      <a:pt x="56" y="134"/>
                      <a:pt x="57" y="135"/>
                    </a:cubicBezTo>
                    <a:cubicBezTo>
                      <a:pt x="57" y="136"/>
                      <a:pt x="57" y="136"/>
                      <a:pt x="58" y="136"/>
                    </a:cubicBezTo>
                    <a:cubicBezTo>
                      <a:pt x="59" y="136"/>
                      <a:pt x="59" y="136"/>
                      <a:pt x="59" y="136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1" y="138"/>
                      <a:pt x="61" y="138"/>
                      <a:pt x="61" y="138"/>
                    </a:cubicBezTo>
                    <a:cubicBezTo>
                      <a:pt x="61" y="138"/>
                      <a:pt x="61" y="138"/>
                      <a:pt x="61" y="138"/>
                    </a:cubicBezTo>
                    <a:cubicBezTo>
                      <a:pt x="62" y="138"/>
                      <a:pt x="62" y="138"/>
                      <a:pt x="63" y="138"/>
                    </a:cubicBezTo>
                    <a:cubicBezTo>
                      <a:pt x="64" y="138"/>
                      <a:pt x="64" y="138"/>
                      <a:pt x="64" y="138"/>
                    </a:cubicBezTo>
                    <a:cubicBezTo>
                      <a:pt x="64" y="138"/>
                      <a:pt x="64" y="138"/>
                      <a:pt x="64" y="138"/>
                    </a:cubicBezTo>
                    <a:cubicBezTo>
                      <a:pt x="64" y="139"/>
                      <a:pt x="64" y="139"/>
                      <a:pt x="64" y="139"/>
                    </a:cubicBezTo>
                    <a:cubicBezTo>
                      <a:pt x="65" y="139"/>
                      <a:pt x="65" y="139"/>
                      <a:pt x="65" y="139"/>
                    </a:cubicBezTo>
                    <a:cubicBezTo>
                      <a:pt x="66" y="139"/>
                      <a:pt x="66" y="139"/>
                      <a:pt x="67" y="140"/>
                    </a:cubicBezTo>
                    <a:cubicBezTo>
                      <a:pt x="67" y="140"/>
                      <a:pt x="68" y="140"/>
                      <a:pt x="68" y="141"/>
                    </a:cubicBezTo>
                    <a:cubicBezTo>
                      <a:pt x="69" y="141"/>
                      <a:pt x="70" y="143"/>
                      <a:pt x="70" y="144"/>
                    </a:cubicBezTo>
                    <a:cubicBezTo>
                      <a:pt x="70" y="145"/>
                      <a:pt x="70" y="145"/>
                      <a:pt x="69" y="146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9" y="147"/>
                      <a:pt x="69" y="148"/>
                      <a:pt x="68" y="148"/>
                    </a:cubicBezTo>
                    <a:cubicBezTo>
                      <a:pt x="68" y="149"/>
                      <a:pt x="68" y="149"/>
                      <a:pt x="68" y="149"/>
                    </a:cubicBezTo>
                    <a:cubicBezTo>
                      <a:pt x="68" y="149"/>
                      <a:pt x="68" y="149"/>
                      <a:pt x="68" y="149"/>
                    </a:cubicBezTo>
                    <a:cubicBezTo>
                      <a:pt x="67" y="149"/>
                      <a:pt x="67" y="149"/>
                      <a:pt x="67" y="149"/>
                    </a:cubicBezTo>
                    <a:cubicBezTo>
                      <a:pt x="67" y="151"/>
                      <a:pt x="67" y="151"/>
                      <a:pt x="67" y="151"/>
                    </a:cubicBezTo>
                    <a:cubicBezTo>
                      <a:pt x="67" y="152"/>
                      <a:pt x="67" y="152"/>
                      <a:pt x="67" y="152"/>
                    </a:cubicBezTo>
                    <a:cubicBezTo>
                      <a:pt x="68" y="152"/>
                      <a:pt x="68" y="152"/>
                      <a:pt x="68" y="152"/>
                    </a:cubicBezTo>
                    <a:cubicBezTo>
                      <a:pt x="68" y="152"/>
                      <a:pt x="68" y="152"/>
                      <a:pt x="68" y="152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8" y="154"/>
                      <a:pt x="68" y="154"/>
                      <a:pt x="68" y="154"/>
                    </a:cubicBezTo>
                    <a:cubicBezTo>
                      <a:pt x="68" y="154"/>
                      <a:pt x="69" y="155"/>
                      <a:pt x="70" y="155"/>
                    </a:cubicBezTo>
                    <a:cubicBezTo>
                      <a:pt x="70" y="155"/>
                      <a:pt x="70" y="155"/>
                      <a:pt x="70" y="155"/>
                    </a:cubicBezTo>
                    <a:cubicBezTo>
                      <a:pt x="70" y="156"/>
                      <a:pt x="71" y="156"/>
                      <a:pt x="71" y="157"/>
                    </a:cubicBezTo>
                    <a:cubicBezTo>
                      <a:pt x="71" y="157"/>
                      <a:pt x="71" y="157"/>
                      <a:pt x="72" y="158"/>
                    </a:cubicBezTo>
                    <a:cubicBezTo>
                      <a:pt x="72" y="159"/>
                      <a:pt x="72" y="159"/>
                      <a:pt x="73" y="160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1"/>
                      <a:pt x="73" y="162"/>
                      <a:pt x="73" y="162"/>
                    </a:cubicBezTo>
                    <a:cubicBezTo>
                      <a:pt x="73" y="163"/>
                      <a:pt x="73" y="163"/>
                      <a:pt x="74" y="164"/>
                    </a:cubicBezTo>
                    <a:cubicBezTo>
                      <a:pt x="75" y="164"/>
                      <a:pt x="75" y="164"/>
                      <a:pt x="75" y="164"/>
                    </a:cubicBezTo>
                    <a:cubicBezTo>
                      <a:pt x="75" y="165"/>
                      <a:pt x="75" y="165"/>
                      <a:pt x="76" y="165"/>
                    </a:cubicBezTo>
                    <a:cubicBezTo>
                      <a:pt x="76" y="165"/>
                      <a:pt x="76" y="166"/>
                      <a:pt x="76" y="166"/>
                    </a:cubicBezTo>
                    <a:cubicBezTo>
                      <a:pt x="76" y="166"/>
                      <a:pt x="76" y="166"/>
                      <a:pt x="76" y="166"/>
                    </a:cubicBezTo>
                    <a:cubicBezTo>
                      <a:pt x="76" y="167"/>
                      <a:pt x="76" y="167"/>
                      <a:pt x="76" y="168"/>
                    </a:cubicBezTo>
                    <a:cubicBezTo>
                      <a:pt x="76" y="169"/>
                      <a:pt x="76" y="169"/>
                      <a:pt x="76" y="169"/>
                    </a:cubicBezTo>
                    <a:cubicBezTo>
                      <a:pt x="76" y="169"/>
                      <a:pt x="76" y="169"/>
                      <a:pt x="76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70"/>
                      <a:pt x="77" y="170"/>
                      <a:pt x="77" y="170"/>
                    </a:cubicBezTo>
                    <a:cubicBezTo>
                      <a:pt x="77" y="170"/>
                      <a:pt x="77" y="170"/>
                      <a:pt x="77" y="170"/>
                    </a:cubicBezTo>
                    <a:cubicBezTo>
                      <a:pt x="77" y="173"/>
                      <a:pt x="77" y="173"/>
                      <a:pt x="77" y="173"/>
                    </a:cubicBezTo>
                    <a:cubicBezTo>
                      <a:pt x="77" y="174"/>
                      <a:pt x="77" y="174"/>
                      <a:pt x="77" y="174"/>
                    </a:cubicBezTo>
                    <a:cubicBezTo>
                      <a:pt x="77" y="174"/>
                      <a:pt x="77" y="176"/>
                      <a:pt x="77" y="176"/>
                    </a:cubicBezTo>
                    <a:cubicBezTo>
                      <a:pt x="77" y="176"/>
                      <a:pt x="77" y="176"/>
                      <a:pt x="77" y="176"/>
                    </a:cubicBezTo>
                    <a:cubicBezTo>
                      <a:pt x="76" y="176"/>
                      <a:pt x="76" y="176"/>
                      <a:pt x="76" y="176"/>
                    </a:cubicBezTo>
                    <a:cubicBezTo>
                      <a:pt x="76" y="181"/>
                      <a:pt x="76" y="181"/>
                      <a:pt x="76" y="181"/>
                    </a:cubicBezTo>
                    <a:cubicBezTo>
                      <a:pt x="76" y="181"/>
                      <a:pt x="76" y="181"/>
                      <a:pt x="76" y="181"/>
                    </a:cubicBezTo>
                    <a:cubicBezTo>
                      <a:pt x="77" y="181"/>
                      <a:pt x="77" y="181"/>
                      <a:pt x="77" y="181"/>
                    </a:cubicBezTo>
                    <a:cubicBezTo>
                      <a:pt x="78" y="182"/>
                      <a:pt x="78" y="182"/>
                      <a:pt x="78" y="182"/>
                    </a:cubicBezTo>
                    <a:cubicBezTo>
                      <a:pt x="77" y="182"/>
                      <a:pt x="77" y="182"/>
                      <a:pt x="77" y="183"/>
                    </a:cubicBezTo>
                    <a:cubicBezTo>
                      <a:pt x="77" y="183"/>
                      <a:pt x="77" y="183"/>
                      <a:pt x="77" y="183"/>
                    </a:cubicBezTo>
                    <a:cubicBezTo>
                      <a:pt x="77" y="183"/>
                      <a:pt x="76" y="184"/>
                      <a:pt x="76" y="184"/>
                    </a:cubicBezTo>
                    <a:cubicBezTo>
                      <a:pt x="75" y="185"/>
                      <a:pt x="75" y="185"/>
                      <a:pt x="75" y="185"/>
                    </a:cubicBezTo>
                    <a:cubicBezTo>
                      <a:pt x="74" y="186"/>
                      <a:pt x="74" y="186"/>
                      <a:pt x="74" y="187"/>
                    </a:cubicBezTo>
                    <a:cubicBezTo>
                      <a:pt x="74" y="188"/>
                      <a:pt x="74" y="188"/>
                      <a:pt x="74" y="188"/>
                    </a:cubicBezTo>
                    <a:cubicBezTo>
                      <a:pt x="74" y="188"/>
                      <a:pt x="74" y="188"/>
                      <a:pt x="74" y="188"/>
                    </a:cubicBezTo>
                    <a:cubicBezTo>
                      <a:pt x="73" y="187"/>
                      <a:pt x="73" y="187"/>
                      <a:pt x="73" y="187"/>
                    </a:cubicBezTo>
                    <a:cubicBezTo>
                      <a:pt x="73" y="193"/>
                      <a:pt x="73" y="193"/>
                      <a:pt x="73" y="193"/>
                    </a:cubicBezTo>
                    <a:cubicBezTo>
                      <a:pt x="73" y="193"/>
                      <a:pt x="73" y="193"/>
                      <a:pt x="73" y="193"/>
                    </a:cubicBezTo>
                    <a:cubicBezTo>
                      <a:pt x="72" y="193"/>
                      <a:pt x="72" y="193"/>
                      <a:pt x="72" y="193"/>
                    </a:cubicBezTo>
                    <a:cubicBezTo>
                      <a:pt x="71" y="193"/>
                      <a:pt x="71" y="193"/>
                      <a:pt x="71" y="193"/>
                    </a:cubicBezTo>
                    <a:cubicBezTo>
                      <a:pt x="71" y="194"/>
                      <a:pt x="71" y="194"/>
                      <a:pt x="71" y="194"/>
                    </a:cubicBezTo>
                    <a:cubicBezTo>
                      <a:pt x="71" y="195"/>
                      <a:pt x="71" y="195"/>
                      <a:pt x="71" y="195"/>
                    </a:cubicBezTo>
                    <a:cubicBezTo>
                      <a:pt x="70" y="196"/>
                      <a:pt x="70" y="196"/>
                      <a:pt x="70" y="196"/>
                    </a:cubicBezTo>
                    <a:cubicBezTo>
                      <a:pt x="70" y="197"/>
                      <a:pt x="70" y="197"/>
                      <a:pt x="70" y="197"/>
                    </a:cubicBezTo>
                    <a:cubicBezTo>
                      <a:pt x="70" y="198"/>
                      <a:pt x="70" y="198"/>
                      <a:pt x="70" y="198"/>
                    </a:cubicBezTo>
                    <a:cubicBezTo>
                      <a:pt x="69" y="198"/>
                      <a:pt x="69" y="198"/>
                      <a:pt x="69" y="198"/>
                    </a:cubicBezTo>
                    <a:cubicBezTo>
                      <a:pt x="68" y="197"/>
                      <a:pt x="68" y="197"/>
                      <a:pt x="68" y="197"/>
                    </a:cubicBezTo>
                    <a:cubicBezTo>
                      <a:pt x="68" y="211"/>
                      <a:pt x="68" y="211"/>
                      <a:pt x="68" y="211"/>
                    </a:cubicBezTo>
                    <a:cubicBezTo>
                      <a:pt x="69" y="211"/>
                      <a:pt x="69" y="211"/>
                      <a:pt x="69" y="211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1"/>
                      <a:pt x="70" y="211"/>
                      <a:pt x="70" y="211"/>
                    </a:cubicBezTo>
                    <a:cubicBezTo>
                      <a:pt x="70" y="212"/>
                      <a:pt x="70" y="212"/>
                      <a:pt x="70" y="212"/>
                    </a:cubicBezTo>
                    <a:cubicBezTo>
                      <a:pt x="70" y="213"/>
                      <a:pt x="70" y="213"/>
                      <a:pt x="70" y="213"/>
                    </a:cubicBezTo>
                    <a:cubicBezTo>
                      <a:pt x="70" y="213"/>
                      <a:pt x="70" y="214"/>
                      <a:pt x="71" y="214"/>
                    </a:cubicBezTo>
                    <a:cubicBezTo>
                      <a:pt x="71" y="214"/>
                      <a:pt x="71" y="214"/>
                      <a:pt x="71" y="214"/>
                    </a:cubicBezTo>
                    <a:cubicBezTo>
                      <a:pt x="71" y="214"/>
                      <a:pt x="71" y="214"/>
                      <a:pt x="71" y="214"/>
                    </a:cubicBezTo>
                    <a:cubicBezTo>
                      <a:pt x="71" y="214"/>
                      <a:pt x="71" y="214"/>
                      <a:pt x="71" y="214"/>
                    </a:cubicBezTo>
                    <a:cubicBezTo>
                      <a:pt x="71" y="214"/>
                      <a:pt x="71" y="214"/>
                      <a:pt x="71" y="214"/>
                    </a:cubicBezTo>
                    <a:cubicBezTo>
                      <a:pt x="71" y="214"/>
                      <a:pt x="71" y="214"/>
                      <a:pt x="71" y="214"/>
                    </a:cubicBezTo>
                    <a:cubicBezTo>
                      <a:pt x="71" y="214"/>
                      <a:pt x="71" y="214"/>
                      <a:pt x="71" y="214"/>
                    </a:cubicBezTo>
                    <a:cubicBezTo>
                      <a:pt x="71" y="215"/>
                      <a:pt x="71" y="215"/>
                      <a:pt x="71" y="215"/>
                    </a:cubicBezTo>
                    <a:cubicBezTo>
                      <a:pt x="71" y="217"/>
                      <a:pt x="71" y="217"/>
                      <a:pt x="71" y="218"/>
                    </a:cubicBezTo>
                    <a:cubicBezTo>
                      <a:pt x="71" y="218"/>
                      <a:pt x="71" y="218"/>
                      <a:pt x="71" y="218"/>
                    </a:cubicBezTo>
                    <a:cubicBezTo>
                      <a:pt x="70" y="217"/>
                      <a:pt x="70" y="217"/>
                      <a:pt x="70" y="217"/>
                    </a:cubicBezTo>
                    <a:cubicBezTo>
                      <a:pt x="70" y="231"/>
                      <a:pt x="70" y="231"/>
                      <a:pt x="70" y="231"/>
                    </a:cubicBezTo>
                    <a:cubicBezTo>
                      <a:pt x="70" y="231"/>
                      <a:pt x="70" y="231"/>
                      <a:pt x="70" y="231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72" y="232"/>
                      <a:pt x="72" y="233"/>
                      <a:pt x="72" y="234"/>
                    </a:cubicBezTo>
                    <a:cubicBezTo>
                      <a:pt x="73" y="235"/>
                      <a:pt x="73" y="236"/>
                      <a:pt x="72" y="236"/>
                    </a:cubicBezTo>
                    <a:cubicBezTo>
                      <a:pt x="72" y="237"/>
                      <a:pt x="72" y="237"/>
                      <a:pt x="71" y="238"/>
                    </a:cubicBezTo>
                    <a:cubicBezTo>
                      <a:pt x="71" y="238"/>
                      <a:pt x="70" y="238"/>
                      <a:pt x="70" y="238"/>
                    </a:cubicBezTo>
                    <a:cubicBezTo>
                      <a:pt x="69" y="239"/>
                      <a:pt x="69" y="239"/>
                      <a:pt x="69" y="239"/>
                    </a:cubicBezTo>
                    <a:cubicBezTo>
                      <a:pt x="68" y="239"/>
                      <a:pt x="68" y="239"/>
                      <a:pt x="67" y="239"/>
                    </a:cubicBezTo>
                    <a:cubicBezTo>
                      <a:pt x="67" y="240"/>
                      <a:pt x="67" y="241"/>
                      <a:pt x="67" y="242"/>
                    </a:cubicBezTo>
                    <a:cubicBezTo>
                      <a:pt x="67" y="243"/>
                      <a:pt x="67" y="243"/>
                      <a:pt x="67" y="243"/>
                    </a:cubicBezTo>
                    <a:cubicBezTo>
                      <a:pt x="67" y="243"/>
                      <a:pt x="67" y="244"/>
                      <a:pt x="68" y="245"/>
                    </a:cubicBezTo>
                    <a:cubicBezTo>
                      <a:pt x="68" y="245"/>
                      <a:pt x="69" y="245"/>
                      <a:pt x="69" y="245"/>
                    </a:cubicBezTo>
                    <a:cubicBezTo>
                      <a:pt x="70" y="245"/>
                      <a:pt x="70" y="245"/>
                      <a:pt x="71" y="245"/>
                    </a:cubicBezTo>
                    <a:cubicBezTo>
                      <a:pt x="71" y="244"/>
                      <a:pt x="71" y="244"/>
                      <a:pt x="71" y="244"/>
                    </a:cubicBezTo>
                    <a:cubicBezTo>
                      <a:pt x="72" y="244"/>
                      <a:pt x="74" y="244"/>
                      <a:pt x="75" y="244"/>
                    </a:cubicBezTo>
                    <a:cubicBezTo>
                      <a:pt x="76" y="244"/>
                      <a:pt x="76" y="244"/>
                      <a:pt x="76" y="244"/>
                    </a:cubicBezTo>
                    <a:cubicBezTo>
                      <a:pt x="78" y="244"/>
                      <a:pt x="80" y="243"/>
                      <a:pt x="81" y="242"/>
                    </a:cubicBezTo>
                    <a:cubicBezTo>
                      <a:pt x="83" y="242"/>
                      <a:pt x="83" y="242"/>
                      <a:pt x="83" y="242"/>
                    </a:cubicBezTo>
                    <a:cubicBezTo>
                      <a:pt x="83" y="242"/>
                      <a:pt x="83" y="242"/>
                      <a:pt x="83" y="242"/>
                    </a:cubicBezTo>
                    <a:cubicBezTo>
                      <a:pt x="83" y="243"/>
                      <a:pt x="83" y="243"/>
                      <a:pt x="83" y="243"/>
                    </a:cubicBezTo>
                    <a:cubicBezTo>
                      <a:pt x="84" y="243"/>
                      <a:pt x="84" y="242"/>
                      <a:pt x="85" y="242"/>
                    </a:cubicBezTo>
                    <a:cubicBezTo>
                      <a:pt x="85" y="241"/>
                      <a:pt x="85" y="241"/>
                      <a:pt x="85" y="241"/>
                    </a:cubicBezTo>
                    <a:cubicBezTo>
                      <a:pt x="85" y="240"/>
                      <a:pt x="86" y="240"/>
                      <a:pt x="87" y="240"/>
                    </a:cubicBezTo>
                    <a:cubicBezTo>
                      <a:pt x="87" y="239"/>
                      <a:pt x="87" y="239"/>
                      <a:pt x="87" y="239"/>
                    </a:cubicBezTo>
                    <a:cubicBezTo>
                      <a:pt x="87" y="239"/>
                      <a:pt x="87" y="239"/>
                      <a:pt x="87" y="239"/>
                    </a:cubicBezTo>
                    <a:cubicBezTo>
                      <a:pt x="87" y="236"/>
                      <a:pt x="88" y="234"/>
                      <a:pt x="90" y="233"/>
                    </a:cubicBezTo>
                    <a:cubicBezTo>
                      <a:pt x="90" y="233"/>
                      <a:pt x="91" y="232"/>
                      <a:pt x="93" y="232"/>
                    </a:cubicBezTo>
                    <a:cubicBezTo>
                      <a:pt x="93" y="232"/>
                      <a:pt x="93" y="232"/>
                      <a:pt x="93" y="232"/>
                    </a:cubicBezTo>
                    <a:cubicBezTo>
                      <a:pt x="94" y="232"/>
                      <a:pt x="94" y="232"/>
                      <a:pt x="95" y="232"/>
                    </a:cubicBezTo>
                    <a:cubicBezTo>
                      <a:pt x="95" y="232"/>
                      <a:pt x="95" y="232"/>
                      <a:pt x="96" y="232"/>
                    </a:cubicBezTo>
                    <a:cubicBezTo>
                      <a:pt x="96" y="232"/>
                      <a:pt x="97" y="232"/>
                      <a:pt x="97" y="232"/>
                    </a:cubicBezTo>
                    <a:cubicBezTo>
                      <a:pt x="99" y="232"/>
                      <a:pt x="99" y="231"/>
                      <a:pt x="99" y="231"/>
                    </a:cubicBezTo>
                    <a:cubicBezTo>
                      <a:pt x="99" y="230"/>
                      <a:pt x="99" y="229"/>
                      <a:pt x="99" y="229"/>
                    </a:cubicBezTo>
                    <a:cubicBezTo>
                      <a:pt x="99" y="228"/>
                      <a:pt x="99" y="228"/>
                      <a:pt x="99" y="228"/>
                    </a:cubicBezTo>
                    <a:cubicBezTo>
                      <a:pt x="99" y="226"/>
                      <a:pt x="99" y="226"/>
                      <a:pt x="99" y="226"/>
                    </a:cubicBezTo>
                    <a:cubicBezTo>
                      <a:pt x="99" y="225"/>
                      <a:pt x="99" y="225"/>
                      <a:pt x="98" y="225"/>
                    </a:cubicBezTo>
                    <a:cubicBezTo>
                      <a:pt x="98" y="224"/>
                      <a:pt x="98" y="224"/>
                      <a:pt x="98" y="224"/>
                    </a:cubicBezTo>
                    <a:cubicBezTo>
                      <a:pt x="97" y="224"/>
                      <a:pt x="98" y="223"/>
                      <a:pt x="98" y="223"/>
                    </a:cubicBezTo>
                    <a:cubicBezTo>
                      <a:pt x="98" y="222"/>
                      <a:pt x="98" y="222"/>
                      <a:pt x="98" y="222"/>
                    </a:cubicBezTo>
                    <a:cubicBezTo>
                      <a:pt x="99" y="222"/>
                      <a:pt x="99" y="222"/>
                      <a:pt x="99" y="221"/>
                    </a:cubicBezTo>
                    <a:cubicBezTo>
                      <a:pt x="99" y="221"/>
                      <a:pt x="99" y="221"/>
                      <a:pt x="99" y="221"/>
                    </a:cubicBezTo>
                    <a:cubicBezTo>
                      <a:pt x="99" y="221"/>
                      <a:pt x="99" y="221"/>
                      <a:pt x="99" y="221"/>
                    </a:cubicBezTo>
                    <a:cubicBezTo>
                      <a:pt x="99" y="221"/>
                      <a:pt x="99" y="221"/>
                      <a:pt x="99" y="221"/>
                    </a:cubicBezTo>
                    <a:cubicBezTo>
                      <a:pt x="99" y="221"/>
                      <a:pt x="99" y="221"/>
                      <a:pt x="99" y="221"/>
                    </a:cubicBezTo>
                    <a:cubicBezTo>
                      <a:pt x="100" y="221"/>
                      <a:pt x="100" y="221"/>
                      <a:pt x="100" y="221"/>
                    </a:cubicBezTo>
                    <a:cubicBezTo>
                      <a:pt x="100" y="220"/>
                      <a:pt x="100" y="220"/>
                      <a:pt x="100" y="220"/>
                    </a:cubicBezTo>
                    <a:cubicBezTo>
                      <a:pt x="100" y="219"/>
                      <a:pt x="100" y="219"/>
                      <a:pt x="100" y="219"/>
                    </a:cubicBezTo>
                    <a:cubicBezTo>
                      <a:pt x="101" y="219"/>
                      <a:pt x="101" y="219"/>
                      <a:pt x="101" y="219"/>
                    </a:cubicBezTo>
                    <a:cubicBezTo>
                      <a:pt x="101" y="219"/>
                      <a:pt x="101" y="219"/>
                      <a:pt x="101" y="219"/>
                    </a:cubicBezTo>
                    <a:cubicBezTo>
                      <a:pt x="101" y="219"/>
                      <a:pt x="102" y="219"/>
                      <a:pt x="102" y="219"/>
                    </a:cubicBezTo>
                    <a:cubicBezTo>
                      <a:pt x="103" y="219"/>
                      <a:pt x="104" y="218"/>
                      <a:pt x="105" y="216"/>
                    </a:cubicBezTo>
                    <a:cubicBezTo>
                      <a:pt x="105" y="215"/>
                      <a:pt x="105" y="213"/>
                      <a:pt x="105" y="212"/>
                    </a:cubicBezTo>
                    <a:cubicBezTo>
                      <a:pt x="105" y="211"/>
                      <a:pt x="105" y="211"/>
                      <a:pt x="105" y="211"/>
                    </a:cubicBezTo>
                    <a:cubicBezTo>
                      <a:pt x="105" y="211"/>
                      <a:pt x="105" y="210"/>
                      <a:pt x="105" y="209"/>
                    </a:cubicBezTo>
                    <a:cubicBezTo>
                      <a:pt x="105" y="209"/>
                      <a:pt x="105" y="209"/>
                      <a:pt x="105" y="209"/>
                    </a:cubicBezTo>
                    <a:cubicBezTo>
                      <a:pt x="106" y="210"/>
                      <a:pt x="106" y="210"/>
                      <a:pt x="106" y="210"/>
                    </a:cubicBezTo>
                    <a:cubicBezTo>
                      <a:pt x="106" y="208"/>
                      <a:pt x="106" y="208"/>
                      <a:pt x="106" y="208"/>
                    </a:cubicBezTo>
                    <a:cubicBezTo>
                      <a:pt x="106" y="208"/>
                      <a:pt x="106" y="207"/>
                      <a:pt x="106" y="207"/>
                    </a:cubicBezTo>
                    <a:cubicBezTo>
                      <a:pt x="107" y="206"/>
                      <a:pt x="107" y="206"/>
                      <a:pt x="108" y="206"/>
                    </a:cubicBezTo>
                    <a:cubicBezTo>
                      <a:pt x="108" y="205"/>
                      <a:pt x="108" y="205"/>
                      <a:pt x="108" y="205"/>
                    </a:cubicBezTo>
                    <a:cubicBezTo>
                      <a:pt x="109" y="205"/>
                      <a:pt x="109" y="205"/>
                      <a:pt x="110" y="204"/>
                    </a:cubicBezTo>
                    <a:cubicBezTo>
                      <a:pt x="110" y="204"/>
                      <a:pt x="110" y="203"/>
                      <a:pt x="110" y="202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200"/>
                      <a:pt x="110" y="200"/>
                      <a:pt x="110" y="200"/>
                    </a:cubicBezTo>
                    <a:cubicBezTo>
                      <a:pt x="111" y="199"/>
                      <a:pt x="111" y="199"/>
                      <a:pt x="112" y="198"/>
                    </a:cubicBezTo>
                    <a:cubicBezTo>
                      <a:pt x="113" y="197"/>
                      <a:pt x="114" y="196"/>
                      <a:pt x="116" y="195"/>
                    </a:cubicBezTo>
                    <a:cubicBezTo>
                      <a:pt x="116" y="194"/>
                      <a:pt x="116" y="194"/>
                      <a:pt x="117" y="194"/>
                    </a:cubicBezTo>
                    <a:cubicBezTo>
                      <a:pt x="117" y="193"/>
                      <a:pt x="118" y="193"/>
                      <a:pt x="118" y="192"/>
                    </a:cubicBezTo>
                    <a:cubicBezTo>
                      <a:pt x="118" y="191"/>
                      <a:pt x="118" y="191"/>
                      <a:pt x="118" y="190"/>
                    </a:cubicBezTo>
                    <a:cubicBezTo>
                      <a:pt x="118" y="189"/>
                      <a:pt x="118" y="189"/>
                      <a:pt x="118" y="188"/>
                    </a:cubicBezTo>
                    <a:cubicBezTo>
                      <a:pt x="117" y="187"/>
                      <a:pt x="117" y="186"/>
                      <a:pt x="118" y="185"/>
                    </a:cubicBezTo>
                    <a:cubicBezTo>
                      <a:pt x="118" y="184"/>
                      <a:pt x="118" y="182"/>
                      <a:pt x="118" y="181"/>
                    </a:cubicBezTo>
                    <a:cubicBezTo>
                      <a:pt x="119" y="181"/>
                      <a:pt x="119" y="181"/>
                      <a:pt x="119" y="181"/>
                    </a:cubicBezTo>
                    <a:cubicBezTo>
                      <a:pt x="119" y="180"/>
                      <a:pt x="119" y="180"/>
                      <a:pt x="119" y="180"/>
                    </a:cubicBezTo>
                    <a:cubicBezTo>
                      <a:pt x="119" y="179"/>
                      <a:pt x="119" y="179"/>
                      <a:pt x="119" y="179"/>
                    </a:cubicBezTo>
                    <a:cubicBezTo>
                      <a:pt x="119" y="179"/>
                      <a:pt x="119" y="179"/>
                      <a:pt x="119" y="179"/>
                    </a:cubicBezTo>
                    <a:cubicBezTo>
                      <a:pt x="119" y="179"/>
                      <a:pt x="119" y="179"/>
                      <a:pt x="119" y="179"/>
                    </a:cubicBezTo>
                    <a:cubicBezTo>
                      <a:pt x="119" y="179"/>
                      <a:pt x="119" y="179"/>
                      <a:pt x="119" y="179"/>
                    </a:cubicBezTo>
                    <a:cubicBezTo>
                      <a:pt x="120" y="180"/>
                      <a:pt x="120" y="180"/>
                      <a:pt x="120" y="180"/>
                    </a:cubicBezTo>
                    <a:cubicBezTo>
                      <a:pt x="120" y="179"/>
                      <a:pt x="120" y="179"/>
                      <a:pt x="120" y="179"/>
                    </a:cubicBezTo>
                    <a:cubicBezTo>
                      <a:pt x="121" y="176"/>
                      <a:pt x="121" y="173"/>
                      <a:pt x="120" y="171"/>
                    </a:cubicBezTo>
                    <a:cubicBezTo>
                      <a:pt x="120" y="169"/>
                      <a:pt x="120" y="168"/>
                      <a:pt x="120" y="166"/>
                    </a:cubicBezTo>
                    <a:cubicBezTo>
                      <a:pt x="120" y="164"/>
                      <a:pt x="120" y="162"/>
                      <a:pt x="121" y="161"/>
                    </a:cubicBezTo>
                    <a:cubicBezTo>
                      <a:pt x="121" y="160"/>
                      <a:pt x="121" y="159"/>
                      <a:pt x="122" y="159"/>
                    </a:cubicBezTo>
                    <a:cubicBezTo>
                      <a:pt x="122" y="159"/>
                      <a:pt x="122" y="159"/>
                      <a:pt x="122" y="159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122" y="158"/>
                      <a:pt x="122" y="158"/>
                      <a:pt x="122" y="158"/>
                    </a:cubicBezTo>
                    <a:cubicBezTo>
                      <a:pt x="123" y="158"/>
                      <a:pt x="123" y="158"/>
                      <a:pt x="123" y="158"/>
                    </a:cubicBezTo>
                    <a:cubicBezTo>
                      <a:pt x="123" y="157"/>
                      <a:pt x="123" y="157"/>
                      <a:pt x="123" y="157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3" y="156"/>
                      <a:pt x="123" y="155"/>
                      <a:pt x="123" y="155"/>
                    </a:cubicBezTo>
                    <a:cubicBezTo>
                      <a:pt x="124" y="155"/>
                      <a:pt x="124" y="155"/>
                      <a:pt x="124" y="155"/>
                    </a:cubicBezTo>
                    <a:cubicBezTo>
                      <a:pt x="125" y="155"/>
                      <a:pt x="125" y="155"/>
                      <a:pt x="125" y="155"/>
                    </a:cubicBezTo>
                    <a:cubicBezTo>
                      <a:pt x="125" y="150"/>
                      <a:pt x="125" y="150"/>
                      <a:pt x="125" y="150"/>
                    </a:cubicBezTo>
                    <a:cubicBezTo>
                      <a:pt x="125" y="149"/>
                      <a:pt x="124" y="149"/>
                      <a:pt x="124" y="149"/>
                    </a:cubicBezTo>
                    <a:cubicBezTo>
                      <a:pt x="124" y="149"/>
                      <a:pt x="124" y="149"/>
                      <a:pt x="124" y="149"/>
                    </a:cubicBezTo>
                    <a:cubicBezTo>
                      <a:pt x="123" y="148"/>
                      <a:pt x="123" y="148"/>
                      <a:pt x="123" y="147"/>
                    </a:cubicBezTo>
                    <a:cubicBezTo>
                      <a:pt x="123" y="146"/>
                      <a:pt x="123" y="146"/>
                      <a:pt x="123" y="146"/>
                    </a:cubicBezTo>
                    <a:cubicBezTo>
                      <a:pt x="123" y="145"/>
                      <a:pt x="123" y="145"/>
                      <a:pt x="123" y="145"/>
                    </a:cubicBezTo>
                    <a:cubicBezTo>
                      <a:pt x="123" y="144"/>
                      <a:pt x="123" y="143"/>
                      <a:pt x="124" y="142"/>
                    </a:cubicBezTo>
                    <a:cubicBezTo>
                      <a:pt x="124" y="142"/>
                      <a:pt x="124" y="142"/>
                      <a:pt x="124" y="142"/>
                    </a:cubicBezTo>
                    <a:cubicBezTo>
                      <a:pt x="124" y="142"/>
                      <a:pt x="125" y="142"/>
                      <a:pt x="125" y="141"/>
                    </a:cubicBezTo>
                    <a:cubicBezTo>
                      <a:pt x="125" y="140"/>
                      <a:pt x="125" y="140"/>
                      <a:pt x="125" y="140"/>
                    </a:cubicBezTo>
                    <a:cubicBezTo>
                      <a:pt x="125" y="139"/>
                      <a:pt x="125" y="139"/>
                      <a:pt x="125" y="138"/>
                    </a:cubicBezTo>
                    <a:cubicBezTo>
                      <a:pt x="125" y="138"/>
                      <a:pt x="125" y="137"/>
                      <a:pt x="125" y="137"/>
                    </a:cubicBezTo>
                    <a:cubicBezTo>
                      <a:pt x="125" y="136"/>
                      <a:pt x="125" y="136"/>
                      <a:pt x="125" y="135"/>
                    </a:cubicBezTo>
                    <a:cubicBezTo>
                      <a:pt x="125" y="135"/>
                      <a:pt x="125" y="135"/>
                      <a:pt x="125" y="135"/>
                    </a:cubicBezTo>
                    <a:cubicBezTo>
                      <a:pt x="126" y="135"/>
                      <a:pt x="126" y="135"/>
                      <a:pt x="126" y="135"/>
                    </a:cubicBezTo>
                    <a:cubicBezTo>
                      <a:pt x="126" y="128"/>
                      <a:pt x="126" y="128"/>
                      <a:pt x="126" y="128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6" y="126"/>
                      <a:pt x="126" y="125"/>
                      <a:pt x="126" y="124"/>
                    </a:cubicBezTo>
                    <a:cubicBezTo>
                      <a:pt x="125" y="123"/>
                      <a:pt x="124" y="122"/>
                      <a:pt x="122" y="121"/>
                    </a:cubicBezTo>
                    <a:cubicBezTo>
                      <a:pt x="122" y="121"/>
                      <a:pt x="122" y="120"/>
                      <a:pt x="122" y="120"/>
                    </a:cubicBezTo>
                    <a:cubicBezTo>
                      <a:pt x="122" y="116"/>
                      <a:pt x="122" y="116"/>
                      <a:pt x="122" y="116"/>
                    </a:cubicBezTo>
                    <a:cubicBezTo>
                      <a:pt x="120" y="116"/>
                      <a:pt x="120" y="116"/>
                      <a:pt x="120" y="116"/>
                    </a:cubicBezTo>
                    <a:cubicBezTo>
                      <a:pt x="120" y="116"/>
                      <a:pt x="120" y="116"/>
                      <a:pt x="120" y="116"/>
                    </a:cubicBez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20" y="114"/>
                      <a:pt x="120" y="114"/>
                      <a:pt x="120" y="113"/>
                    </a:cubicBezTo>
                    <a:cubicBezTo>
                      <a:pt x="119" y="113"/>
                      <a:pt x="119" y="113"/>
                      <a:pt x="119" y="113"/>
                    </a:cubicBezTo>
                    <a:cubicBezTo>
                      <a:pt x="119" y="112"/>
                      <a:pt x="119" y="112"/>
                      <a:pt x="118" y="112"/>
                    </a:cubicBezTo>
                    <a:cubicBezTo>
                      <a:pt x="118" y="111"/>
                      <a:pt x="118" y="111"/>
                      <a:pt x="118" y="111"/>
                    </a:cubicBezTo>
                    <a:cubicBezTo>
                      <a:pt x="118" y="111"/>
                      <a:pt x="118" y="111"/>
                      <a:pt x="118" y="111"/>
                    </a:cubicBezTo>
                    <a:cubicBezTo>
                      <a:pt x="118" y="110"/>
                      <a:pt x="118" y="109"/>
                      <a:pt x="117" y="109"/>
                    </a:cubicBezTo>
                    <a:cubicBezTo>
                      <a:pt x="116" y="109"/>
                      <a:pt x="116" y="109"/>
                      <a:pt x="116" y="109"/>
                    </a:cubicBezTo>
                    <a:cubicBezTo>
                      <a:pt x="116" y="109"/>
                      <a:pt x="116" y="109"/>
                      <a:pt x="116" y="109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16" y="107"/>
                      <a:pt x="116" y="107"/>
                      <a:pt x="116" y="107"/>
                    </a:cubicBezTo>
                    <a:cubicBezTo>
                      <a:pt x="115" y="106"/>
                      <a:pt x="115" y="106"/>
                      <a:pt x="115" y="106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3" y="104"/>
                      <a:pt x="113" y="104"/>
                      <a:pt x="113" y="104"/>
                    </a:cubicBezTo>
                    <a:cubicBezTo>
                      <a:pt x="112" y="102"/>
                      <a:pt x="111" y="101"/>
                      <a:pt x="112" y="98"/>
                    </a:cubicBezTo>
                    <a:cubicBezTo>
                      <a:pt x="112" y="97"/>
                      <a:pt x="112" y="97"/>
                      <a:pt x="112" y="97"/>
                    </a:cubicBezTo>
                    <a:cubicBezTo>
                      <a:pt x="111" y="97"/>
                      <a:pt x="111" y="97"/>
                      <a:pt x="111" y="97"/>
                    </a:cubicBezTo>
                    <a:cubicBezTo>
                      <a:pt x="110" y="97"/>
                      <a:pt x="110" y="97"/>
                      <a:pt x="110" y="97"/>
                    </a:cubicBezTo>
                    <a:cubicBezTo>
                      <a:pt x="110" y="96"/>
                      <a:pt x="110" y="95"/>
                      <a:pt x="109" y="94"/>
                    </a:cubicBezTo>
                    <a:cubicBezTo>
                      <a:pt x="109" y="94"/>
                      <a:pt x="109" y="94"/>
                      <a:pt x="109" y="94"/>
                    </a:cubicBezTo>
                    <a:cubicBezTo>
                      <a:pt x="108" y="93"/>
                      <a:pt x="108" y="93"/>
                      <a:pt x="108" y="92"/>
                    </a:cubicBezTo>
                    <a:cubicBezTo>
                      <a:pt x="107" y="92"/>
                      <a:pt x="107" y="91"/>
                      <a:pt x="106" y="91"/>
                    </a:cubicBezTo>
                    <a:cubicBezTo>
                      <a:pt x="106" y="91"/>
                      <a:pt x="106" y="91"/>
                      <a:pt x="106" y="91"/>
                    </a:cubicBezTo>
                    <a:cubicBezTo>
                      <a:pt x="106" y="91"/>
                      <a:pt x="106" y="90"/>
                      <a:pt x="106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6" y="89"/>
                      <a:pt x="106" y="89"/>
                      <a:pt x="106" y="89"/>
                    </a:cubicBezTo>
                    <a:cubicBezTo>
                      <a:pt x="105" y="89"/>
                      <a:pt x="105" y="89"/>
                      <a:pt x="105" y="89"/>
                    </a:cubicBezTo>
                    <a:cubicBezTo>
                      <a:pt x="105" y="88"/>
                      <a:pt x="105" y="88"/>
                      <a:pt x="105" y="88"/>
                    </a:cubicBezTo>
                    <a:cubicBezTo>
                      <a:pt x="105" y="88"/>
                      <a:pt x="105" y="88"/>
                      <a:pt x="105" y="88"/>
                    </a:cubicBezTo>
                    <a:cubicBezTo>
                      <a:pt x="105" y="88"/>
                      <a:pt x="105" y="88"/>
                      <a:pt x="105" y="88"/>
                    </a:cubicBezTo>
                    <a:cubicBezTo>
                      <a:pt x="104" y="88"/>
                      <a:pt x="104" y="88"/>
                      <a:pt x="104" y="88"/>
                    </a:cubicBezTo>
                    <a:cubicBezTo>
                      <a:pt x="104" y="87"/>
                      <a:pt x="104" y="87"/>
                      <a:pt x="103" y="86"/>
                    </a:cubicBezTo>
                    <a:cubicBezTo>
                      <a:pt x="102" y="84"/>
                      <a:pt x="101" y="83"/>
                      <a:pt x="100" y="81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98" y="78"/>
                      <a:pt x="97" y="76"/>
                      <a:pt x="95" y="75"/>
                    </a:cubicBezTo>
                    <a:cubicBezTo>
                      <a:pt x="97" y="75"/>
                      <a:pt x="97" y="75"/>
                      <a:pt x="97" y="75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8" y="74"/>
                      <a:pt x="98" y="75"/>
                      <a:pt x="98" y="75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0" y="76"/>
                      <a:pt x="100" y="76"/>
                      <a:pt x="100" y="76"/>
                    </a:cubicBezTo>
                    <a:cubicBezTo>
                      <a:pt x="100" y="77"/>
                      <a:pt x="100" y="77"/>
                      <a:pt x="100" y="77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78"/>
                      <a:pt x="101" y="78"/>
                      <a:pt x="101" y="78"/>
                    </a:cubicBezTo>
                    <a:cubicBezTo>
                      <a:pt x="101" y="78"/>
                      <a:pt x="101" y="79"/>
                      <a:pt x="101" y="79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103" y="83"/>
                      <a:pt x="103" y="83"/>
                      <a:pt x="103" y="83"/>
                    </a:cubicBezTo>
                    <a:cubicBezTo>
                      <a:pt x="103" y="85"/>
                      <a:pt x="104" y="85"/>
                      <a:pt x="105" y="85"/>
                    </a:cubicBezTo>
                    <a:cubicBezTo>
                      <a:pt x="105" y="85"/>
                      <a:pt x="105" y="85"/>
                      <a:pt x="105" y="85"/>
                    </a:cubicBezTo>
                    <a:cubicBezTo>
                      <a:pt x="106" y="85"/>
                      <a:pt x="106" y="86"/>
                      <a:pt x="107" y="86"/>
                    </a:cubicBezTo>
                    <a:cubicBezTo>
                      <a:pt x="107" y="87"/>
                      <a:pt x="107" y="87"/>
                      <a:pt x="107" y="88"/>
                    </a:cubicBezTo>
                    <a:cubicBezTo>
                      <a:pt x="107" y="88"/>
                      <a:pt x="107" y="89"/>
                      <a:pt x="108" y="89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8" y="90"/>
                      <a:pt x="108" y="90"/>
                      <a:pt x="108" y="90"/>
                    </a:cubicBezTo>
                    <a:cubicBezTo>
                      <a:pt x="108" y="90"/>
                      <a:pt x="108" y="92"/>
                      <a:pt x="110" y="92"/>
                    </a:cubicBezTo>
                    <a:cubicBezTo>
                      <a:pt x="110" y="92"/>
                      <a:pt x="110" y="92"/>
                      <a:pt x="110" y="92"/>
                    </a:cubicBezTo>
                    <a:cubicBezTo>
                      <a:pt x="110" y="92"/>
                      <a:pt x="110" y="92"/>
                      <a:pt x="110" y="92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0" y="93"/>
                      <a:pt x="110" y="93"/>
                      <a:pt x="110" y="93"/>
                    </a:cubicBezTo>
                    <a:cubicBezTo>
                      <a:pt x="110" y="94"/>
                      <a:pt x="110" y="95"/>
                      <a:pt x="111" y="95"/>
                    </a:cubicBezTo>
                    <a:cubicBezTo>
                      <a:pt x="111" y="95"/>
                      <a:pt x="111" y="95"/>
                      <a:pt x="111" y="95"/>
                    </a:cubicBezTo>
                    <a:cubicBezTo>
                      <a:pt x="111" y="95"/>
                      <a:pt x="111" y="95"/>
                      <a:pt x="111" y="95"/>
                    </a:cubicBezTo>
                    <a:cubicBezTo>
                      <a:pt x="111" y="95"/>
                      <a:pt x="111" y="95"/>
                      <a:pt x="111" y="95"/>
                    </a:cubicBezTo>
                    <a:cubicBezTo>
                      <a:pt x="111" y="96"/>
                      <a:pt x="111" y="96"/>
                      <a:pt x="111" y="96"/>
                    </a:cubicBezTo>
                    <a:cubicBezTo>
                      <a:pt x="112" y="97"/>
                      <a:pt x="112" y="97"/>
                      <a:pt x="112" y="98"/>
                    </a:cubicBezTo>
                    <a:cubicBezTo>
                      <a:pt x="113" y="98"/>
                      <a:pt x="113" y="98"/>
                      <a:pt x="113" y="98"/>
                    </a:cubicBezTo>
                    <a:cubicBezTo>
                      <a:pt x="113" y="99"/>
                      <a:pt x="114" y="99"/>
                      <a:pt x="114" y="99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14" y="100"/>
                      <a:pt x="114" y="100"/>
                      <a:pt x="114" y="100"/>
                    </a:cubicBezTo>
                    <a:cubicBezTo>
                      <a:pt x="114" y="101"/>
                      <a:pt x="114" y="102"/>
                      <a:pt x="115" y="102"/>
                    </a:cubicBezTo>
                    <a:cubicBezTo>
                      <a:pt x="116" y="102"/>
                      <a:pt x="116" y="102"/>
                      <a:pt x="116" y="102"/>
                    </a:cubicBezTo>
                    <a:cubicBezTo>
                      <a:pt x="116" y="102"/>
                      <a:pt x="116" y="102"/>
                      <a:pt x="116" y="102"/>
                    </a:cubicBezTo>
                    <a:cubicBezTo>
                      <a:pt x="116" y="103"/>
                      <a:pt x="116" y="103"/>
                      <a:pt x="116" y="103"/>
                    </a:cubicBezTo>
                    <a:cubicBezTo>
                      <a:pt x="116" y="105"/>
                      <a:pt x="116" y="105"/>
                      <a:pt x="116" y="105"/>
                    </a:cubicBezTo>
                    <a:cubicBezTo>
                      <a:pt x="116" y="106"/>
                      <a:pt x="116" y="106"/>
                      <a:pt x="117" y="106"/>
                    </a:cubicBezTo>
                    <a:cubicBezTo>
                      <a:pt x="117" y="106"/>
                      <a:pt x="117" y="106"/>
                      <a:pt x="117" y="106"/>
                    </a:cubicBezTo>
                    <a:cubicBezTo>
                      <a:pt x="117" y="107"/>
                      <a:pt x="117" y="108"/>
                      <a:pt x="118" y="108"/>
                    </a:cubicBezTo>
                    <a:cubicBezTo>
                      <a:pt x="118" y="109"/>
                      <a:pt x="119" y="110"/>
                      <a:pt x="120" y="110"/>
                    </a:cubicBezTo>
                    <a:cubicBezTo>
                      <a:pt x="122" y="111"/>
                      <a:pt x="122" y="111"/>
                      <a:pt x="122" y="111"/>
                    </a:cubicBez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21" y="106"/>
                      <a:pt x="120" y="102"/>
                      <a:pt x="119" y="97"/>
                    </a:cubicBezTo>
                    <a:cubicBezTo>
                      <a:pt x="118" y="95"/>
                      <a:pt x="118" y="93"/>
                      <a:pt x="118" y="91"/>
                    </a:cubicBezTo>
                    <a:cubicBezTo>
                      <a:pt x="118" y="90"/>
                      <a:pt x="118" y="90"/>
                      <a:pt x="118" y="89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119" y="87"/>
                      <a:pt x="119" y="87"/>
                      <a:pt x="119" y="86"/>
                    </a:cubicBezTo>
                    <a:cubicBezTo>
                      <a:pt x="119" y="86"/>
                      <a:pt x="119" y="86"/>
                      <a:pt x="119" y="86"/>
                    </a:cubicBezTo>
                    <a:cubicBezTo>
                      <a:pt x="119" y="86"/>
                      <a:pt x="119" y="85"/>
                      <a:pt x="119" y="85"/>
                    </a:cubicBezTo>
                    <a:cubicBezTo>
                      <a:pt x="119" y="85"/>
                      <a:pt x="118" y="84"/>
                      <a:pt x="118" y="84"/>
                    </a:cubicBezTo>
                    <a:cubicBezTo>
                      <a:pt x="118" y="84"/>
                      <a:pt x="118" y="84"/>
                      <a:pt x="118" y="84"/>
                    </a:cubicBezTo>
                    <a:cubicBezTo>
                      <a:pt x="118" y="84"/>
                      <a:pt x="118" y="84"/>
                      <a:pt x="118" y="84"/>
                    </a:cubicBezTo>
                    <a:cubicBezTo>
                      <a:pt x="117" y="84"/>
                      <a:pt x="118" y="84"/>
                      <a:pt x="118" y="83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78"/>
                      <a:pt x="115" y="78"/>
                      <a:pt x="115" y="78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5" y="77"/>
                      <a:pt x="115" y="77"/>
                      <a:pt x="115" y="77"/>
                    </a:cubicBezTo>
                    <a:cubicBezTo>
                      <a:pt x="115" y="76"/>
                      <a:pt x="115" y="76"/>
                      <a:pt x="115" y="76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3" y="75"/>
                      <a:pt x="113" y="75"/>
                      <a:pt x="113" y="75"/>
                    </a:cubicBezTo>
                    <a:cubicBezTo>
                      <a:pt x="113" y="75"/>
                      <a:pt x="113" y="75"/>
                      <a:pt x="113" y="75"/>
                    </a:cubicBezTo>
                    <a:cubicBezTo>
                      <a:pt x="113" y="74"/>
                      <a:pt x="113" y="74"/>
                      <a:pt x="113" y="74"/>
                    </a:cubicBezTo>
                    <a:cubicBezTo>
                      <a:pt x="113" y="73"/>
                      <a:pt x="113" y="73"/>
                      <a:pt x="112" y="73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2" y="73"/>
                      <a:pt x="112" y="73"/>
                      <a:pt x="112" y="73"/>
                    </a:cubicBezTo>
                    <a:cubicBezTo>
                      <a:pt x="112" y="72"/>
                      <a:pt x="112" y="72"/>
                      <a:pt x="112" y="72"/>
                    </a:cubicBezTo>
                    <a:cubicBezTo>
                      <a:pt x="112" y="72"/>
                      <a:pt x="112" y="72"/>
                      <a:pt x="112" y="71"/>
                    </a:cubicBezTo>
                    <a:cubicBezTo>
                      <a:pt x="111" y="71"/>
                      <a:pt x="111" y="70"/>
                      <a:pt x="111" y="70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10" y="69"/>
                      <a:pt x="110" y="69"/>
                      <a:pt x="110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9" y="66"/>
                      <a:pt x="109" y="66"/>
                      <a:pt x="109" y="66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8" y="66"/>
                      <a:pt x="108" y="66"/>
                      <a:pt x="108" y="66"/>
                    </a:cubicBezTo>
                    <a:cubicBezTo>
                      <a:pt x="107" y="65"/>
                      <a:pt x="107" y="65"/>
                      <a:pt x="107" y="65"/>
                    </a:cubicBezTo>
                    <a:cubicBezTo>
                      <a:pt x="107" y="65"/>
                      <a:pt x="107" y="64"/>
                      <a:pt x="107" y="64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6" y="63"/>
                      <a:pt x="106" y="63"/>
                      <a:pt x="106" y="63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2"/>
                      <a:pt x="106" y="61"/>
                      <a:pt x="105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60"/>
                      <a:pt x="105" y="60"/>
                      <a:pt x="105" y="60"/>
                    </a:cubicBezTo>
                    <a:cubicBezTo>
                      <a:pt x="104" y="59"/>
                      <a:pt x="104" y="59"/>
                      <a:pt x="104" y="59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103" y="57"/>
                      <a:pt x="102" y="57"/>
                      <a:pt x="102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1" y="56"/>
                      <a:pt x="101" y="56"/>
                      <a:pt x="101" y="56"/>
                    </a:cubicBezTo>
                    <a:cubicBezTo>
                      <a:pt x="100" y="56"/>
                      <a:pt x="100" y="55"/>
                      <a:pt x="100" y="55"/>
                    </a:cubicBezTo>
                    <a:cubicBezTo>
                      <a:pt x="100" y="54"/>
                      <a:pt x="100" y="54"/>
                      <a:pt x="100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99" y="52"/>
                      <a:pt x="99" y="52"/>
                      <a:pt x="99" y="52"/>
                    </a:cubicBezTo>
                    <a:cubicBezTo>
                      <a:pt x="99" y="52"/>
                      <a:pt x="99" y="52"/>
                      <a:pt x="99" y="52"/>
                    </a:cubicBezTo>
                    <a:cubicBezTo>
                      <a:pt x="99" y="52"/>
                      <a:pt x="99" y="51"/>
                      <a:pt x="98" y="51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6" y="50"/>
                      <a:pt x="96" y="50"/>
                      <a:pt x="95" y="49"/>
                    </a:cubicBezTo>
                    <a:cubicBezTo>
                      <a:pt x="95" y="49"/>
                      <a:pt x="95" y="48"/>
                      <a:pt x="95" y="48"/>
                    </a:cubicBezTo>
                    <a:cubicBezTo>
                      <a:pt x="95" y="47"/>
                      <a:pt x="94" y="47"/>
                      <a:pt x="94" y="46"/>
                    </a:cubicBezTo>
                    <a:cubicBezTo>
                      <a:pt x="94" y="45"/>
                      <a:pt x="93" y="45"/>
                      <a:pt x="92" y="44"/>
                    </a:cubicBezTo>
                    <a:cubicBezTo>
                      <a:pt x="91" y="44"/>
                      <a:pt x="91" y="43"/>
                      <a:pt x="91" y="43"/>
                    </a:cubicBezTo>
                    <a:cubicBezTo>
                      <a:pt x="90" y="43"/>
                      <a:pt x="90" y="43"/>
                      <a:pt x="90" y="43"/>
                    </a:cubicBezTo>
                    <a:cubicBezTo>
                      <a:pt x="90" y="42"/>
                      <a:pt x="90" y="42"/>
                      <a:pt x="90" y="41"/>
                    </a:cubicBezTo>
                    <a:cubicBezTo>
                      <a:pt x="89" y="41"/>
                      <a:pt x="89" y="41"/>
                      <a:pt x="88" y="40"/>
                    </a:cubicBezTo>
                    <a:cubicBezTo>
                      <a:pt x="87" y="39"/>
                      <a:pt x="86" y="38"/>
                      <a:pt x="85" y="38"/>
                    </a:cubicBezTo>
                    <a:cubicBezTo>
                      <a:pt x="83" y="36"/>
                      <a:pt x="82" y="34"/>
                      <a:pt x="80" y="32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80" y="31"/>
                      <a:pt x="80" y="31"/>
                      <a:pt x="80" y="31"/>
                    </a:cubicBezTo>
                    <a:cubicBezTo>
                      <a:pt x="78" y="31"/>
                      <a:pt x="77" y="30"/>
                      <a:pt x="76" y="29"/>
                    </a:cubicBezTo>
                    <a:cubicBezTo>
                      <a:pt x="76" y="28"/>
                      <a:pt x="76" y="28"/>
                      <a:pt x="76" y="28"/>
                    </a:cubicBezTo>
                    <a:cubicBezTo>
                      <a:pt x="75" y="27"/>
                      <a:pt x="75" y="26"/>
                      <a:pt x="73" y="26"/>
                    </a:cubicBezTo>
                    <a:cubicBezTo>
                      <a:pt x="73" y="26"/>
                      <a:pt x="73" y="26"/>
                      <a:pt x="72" y="25"/>
                    </a:cubicBezTo>
                    <a:cubicBezTo>
                      <a:pt x="72" y="25"/>
                      <a:pt x="71" y="25"/>
                      <a:pt x="71" y="25"/>
                    </a:cubicBezTo>
                    <a:cubicBezTo>
                      <a:pt x="70" y="24"/>
                      <a:pt x="69" y="23"/>
                      <a:pt x="69" y="22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6" y="21"/>
                      <a:pt x="66" y="21"/>
                      <a:pt x="65" y="21"/>
                    </a:cubicBezTo>
                    <a:cubicBezTo>
                      <a:pt x="65" y="20"/>
                      <a:pt x="64" y="19"/>
                      <a:pt x="64" y="19"/>
                    </a:cubicBezTo>
                    <a:cubicBezTo>
                      <a:pt x="63" y="18"/>
                      <a:pt x="63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1" y="17"/>
                      <a:pt x="61" y="17"/>
                      <a:pt x="60" y="17"/>
                    </a:cubicBezTo>
                    <a:cubicBezTo>
                      <a:pt x="60" y="16"/>
                      <a:pt x="59" y="16"/>
                      <a:pt x="59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4"/>
                      <a:pt x="58" y="14"/>
                      <a:pt x="57" y="14"/>
                    </a:cubicBezTo>
                    <a:cubicBezTo>
                      <a:pt x="57" y="14"/>
                      <a:pt x="57" y="14"/>
                      <a:pt x="57" y="14"/>
                    </a:cubicBezTo>
                    <a:cubicBezTo>
                      <a:pt x="56" y="14"/>
                      <a:pt x="56" y="13"/>
                      <a:pt x="56" y="13"/>
                    </a:cubicBezTo>
                    <a:cubicBezTo>
                      <a:pt x="54" y="11"/>
                      <a:pt x="52" y="10"/>
                      <a:pt x="49" y="8"/>
                    </a:cubicBezTo>
                    <a:cubicBezTo>
                      <a:pt x="47" y="7"/>
                      <a:pt x="44" y="6"/>
                      <a:pt x="42" y="4"/>
                    </a:cubicBezTo>
                    <a:cubicBezTo>
                      <a:pt x="40" y="3"/>
                      <a:pt x="38" y="2"/>
                      <a:pt x="36" y="1"/>
                    </a:cubicBezTo>
                    <a:cubicBezTo>
                      <a:pt x="34" y="0"/>
                      <a:pt x="34" y="0"/>
                      <a:pt x="3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42"/>
              <p:cNvSpPr>
                <a:spLocks noEditPoints="1"/>
              </p:cNvSpPr>
              <p:nvPr/>
            </p:nvSpPr>
            <p:spPr bwMode="auto">
              <a:xfrm>
                <a:off x="3477" y="1838"/>
                <a:ext cx="322" cy="675"/>
              </a:xfrm>
              <a:custGeom>
                <a:avLst/>
                <a:gdLst>
                  <a:gd name="T0" fmla="*/ 3 w 135"/>
                  <a:gd name="T1" fmla="*/ 78 h 283"/>
                  <a:gd name="T2" fmla="*/ 0 w 135"/>
                  <a:gd name="T3" fmla="*/ 85 h 283"/>
                  <a:gd name="T4" fmla="*/ 9 w 135"/>
                  <a:gd name="T5" fmla="*/ 113 h 283"/>
                  <a:gd name="T6" fmla="*/ 14 w 135"/>
                  <a:gd name="T7" fmla="*/ 116 h 283"/>
                  <a:gd name="T8" fmla="*/ 18 w 135"/>
                  <a:gd name="T9" fmla="*/ 128 h 283"/>
                  <a:gd name="T10" fmla="*/ 25 w 135"/>
                  <a:gd name="T11" fmla="*/ 137 h 283"/>
                  <a:gd name="T12" fmla="*/ 22 w 135"/>
                  <a:gd name="T13" fmla="*/ 150 h 283"/>
                  <a:gd name="T14" fmla="*/ 20 w 135"/>
                  <a:gd name="T15" fmla="*/ 166 h 283"/>
                  <a:gd name="T16" fmla="*/ 29 w 135"/>
                  <a:gd name="T17" fmla="*/ 180 h 283"/>
                  <a:gd name="T18" fmla="*/ 32 w 135"/>
                  <a:gd name="T19" fmla="*/ 192 h 283"/>
                  <a:gd name="T20" fmla="*/ 42 w 135"/>
                  <a:gd name="T21" fmla="*/ 204 h 283"/>
                  <a:gd name="T22" fmla="*/ 48 w 135"/>
                  <a:gd name="T23" fmla="*/ 208 h 283"/>
                  <a:gd name="T24" fmla="*/ 51 w 135"/>
                  <a:gd name="T25" fmla="*/ 218 h 283"/>
                  <a:gd name="T26" fmla="*/ 54 w 135"/>
                  <a:gd name="T27" fmla="*/ 238 h 283"/>
                  <a:gd name="T28" fmla="*/ 57 w 135"/>
                  <a:gd name="T29" fmla="*/ 253 h 283"/>
                  <a:gd name="T30" fmla="*/ 66 w 135"/>
                  <a:gd name="T31" fmla="*/ 265 h 283"/>
                  <a:gd name="T32" fmla="*/ 74 w 135"/>
                  <a:gd name="T33" fmla="*/ 278 h 283"/>
                  <a:gd name="T34" fmla="*/ 80 w 135"/>
                  <a:gd name="T35" fmla="*/ 283 h 283"/>
                  <a:gd name="T36" fmla="*/ 84 w 135"/>
                  <a:gd name="T37" fmla="*/ 275 h 283"/>
                  <a:gd name="T38" fmla="*/ 79 w 135"/>
                  <a:gd name="T39" fmla="*/ 262 h 283"/>
                  <a:gd name="T40" fmla="*/ 85 w 135"/>
                  <a:gd name="T41" fmla="*/ 255 h 283"/>
                  <a:gd name="T42" fmla="*/ 90 w 135"/>
                  <a:gd name="T43" fmla="*/ 244 h 283"/>
                  <a:gd name="T44" fmla="*/ 98 w 135"/>
                  <a:gd name="T45" fmla="*/ 224 h 283"/>
                  <a:gd name="T46" fmla="*/ 111 w 135"/>
                  <a:gd name="T47" fmla="*/ 217 h 283"/>
                  <a:gd name="T48" fmla="*/ 119 w 135"/>
                  <a:gd name="T49" fmla="*/ 210 h 283"/>
                  <a:gd name="T50" fmla="*/ 124 w 135"/>
                  <a:gd name="T51" fmla="*/ 188 h 283"/>
                  <a:gd name="T52" fmla="*/ 134 w 135"/>
                  <a:gd name="T53" fmla="*/ 178 h 283"/>
                  <a:gd name="T54" fmla="*/ 133 w 135"/>
                  <a:gd name="T55" fmla="*/ 166 h 283"/>
                  <a:gd name="T56" fmla="*/ 120 w 135"/>
                  <a:gd name="T57" fmla="*/ 159 h 283"/>
                  <a:gd name="T58" fmla="*/ 104 w 135"/>
                  <a:gd name="T59" fmla="*/ 156 h 283"/>
                  <a:gd name="T60" fmla="*/ 91 w 135"/>
                  <a:gd name="T61" fmla="*/ 153 h 283"/>
                  <a:gd name="T62" fmla="*/ 95 w 135"/>
                  <a:gd name="T63" fmla="*/ 146 h 283"/>
                  <a:gd name="T64" fmla="*/ 85 w 135"/>
                  <a:gd name="T65" fmla="*/ 136 h 283"/>
                  <a:gd name="T66" fmla="*/ 70 w 135"/>
                  <a:gd name="T67" fmla="*/ 129 h 283"/>
                  <a:gd name="T68" fmla="*/ 60 w 135"/>
                  <a:gd name="T69" fmla="*/ 123 h 283"/>
                  <a:gd name="T70" fmla="*/ 44 w 135"/>
                  <a:gd name="T71" fmla="*/ 117 h 283"/>
                  <a:gd name="T72" fmla="*/ 32 w 135"/>
                  <a:gd name="T73" fmla="*/ 120 h 283"/>
                  <a:gd name="T74" fmla="*/ 29 w 135"/>
                  <a:gd name="T75" fmla="*/ 125 h 283"/>
                  <a:gd name="T76" fmla="*/ 20 w 135"/>
                  <a:gd name="T77" fmla="*/ 120 h 283"/>
                  <a:gd name="T78" fmla="*/ 19 w 135"/>
                  <a:gd name="T79" fmla="*/ 106 h 283"/>
                  <a:gd name="T80" fmla="*/ 18 w 135"/>
                  <a:gd name="T81" fmla="*/ 99 h 283"/>
                  <a:gd name="T82" fmla="*/ 14 w 135"/>
                  <a:gd name="T83" fmla="*/ 94 h 283"/>
                  <a:gd name="T84" fmla="*/ 7 w 135"/>
                  <a:gd name="T85" fmla="*/ 96 h 283"/>
                  <a:gd name="T86" fmla="*/ 10 w 135"/>
                  <a:gd name="T87" fmla="*/ 89 h 283"/>
                  <a:gd name="T88" fmla="*/ 15 w 135"/>
                  <a:gd name="T89" fmla="*/ 79 h 283"/>
                  <a:gd name="T90" fmla="*/ 27 w 135"/>
                  <a:gd name="T91" fmla="*/ 71 h 283"/>
                  <a:gd name="T92" fmla="*/ 32 w 135"/>
                  <a:gd name="T93" fmla="*/ 82 h 283"/>
                  <a:gd name="T94" fmla="*/ 39 w 135"/>
                  <a:gd name="T95" fmla="*/ 69 h 283"/>
                  <a:gd name="T96" fmla="*/ 43 w 135"/>
                  <a:gd name="T97" fmla="*/ 63 h 283"/>
                  <a:gd name="T98" fmla="*/ 56 w 135"/>
                  <a:gd name="T99" fmla="*/ 55 h 283"/>
                  <a:gd name="T100" fmla="*/ 68 w 135"/>
                  <a:gd name="T101" fmla="*/ 45 h 283"/>
                  <a:gd name="T102" fmla="*/ 74 w 135"/>
                  <a:gd name="T103" fmla="*/ 37 h 283"/>
                  <a:gd name="T104" fmla="*/ 83 w 135"/>
                  <a:gd name="T105" fmla="*/ 31 h 283"/>
                  <a:gd name="T106" fmla="*/ 80 w 135"/>
                  <a:gd name="T107" fmla="*/ 29 h 283"/>
                  <a:gd name="T108" fmla="*/ 96 w 135"/>
                  <a:gd name="T109" fmla="*/ 24 h 283"/>
                  <a:gd name="T110" fmla="*/ 102 w 135"/>
                  <a:gd name="T111" fmla="*/ 11 h 283"/>
                  <a:gd name="T112" fmla="*/ 96 w 135"/>
                  <a:gd name="T113" fmla="*/ 8 h 283"/>
                  <a:gd name="T114" fmla="*/ 80 w 135"/>
                  <a:gd name="T115" fmla="*/ 18 h 283"/>
                  <a:gd name="T116" fmla="*/ 72 w 135"/>
                  <a:gd name="T117" fmla="*/ 18 h 283"/>
                  <a:gd name="T118" fmla="*/ 76 w 135"/>
                  <a:gd name="T119" fmla="*/ 9 h 283"/>
                  <a:gd name="T120" fmla="*/ 86 w 135"/>
                  <a:gd name="T121" fmla="*/ 6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5" h="283">
                    <a:moveTo>
                      <a:pt x="71" y="39"/>
                    </a:moveTo>
                    <a:cubicBezTo>
                      <a:pt x="71" y="39"/>
                      <a:pt x="71" y="39"/>
                      <a:pt x="71" y="39"/>
                    </a:cubicBezTo>
                    <a:cubicBezTo>
                      <a:pt x="71" y="39"/>
                      <a:pt x="71" y="39"/>
                      <a:pt x="71" y="39"/>
                    </a:cubicBezTo>
                    <a:moveTo>
                      <a:pt x="96" y="12"/>
                    </a:moveTo>
                    <a:cubicBezTo>
                      <a:pt x="96" y="12"/>
                      <a:pt x="96" y="12"/>
                      <a:pt x="96" y="12"/>
                    </a:cubicBezTo>
                    <a:moveTo>
                      <a:pt x="86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3" y="0"/>
                      <a:pt x="82" y="0"/>
                      <a:pt x="81" y="0"/>
                    </a:cubicBezTo>
                    <a:cubicBezTo>
                      <a:pt x="72" y="5"/>
                      <a:pt x="63" y="10"/>
                      <a:pt x="56" y="16"/>
                    </a:cubicBezTo>
                    <a:cubicBezTo>
                      <a:pt x="39" y="28"/>
                      <a:pt x="25" y="41"/>
                      <a:pt x="14" y="57"/>
                    </a:cubicBezTo>
                    <a:cubicBezTo>
                      <a:pt x="9" y="63"/>
                      <a:pt x="5" y="69"/>
                      <a:pt x="1" y="76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3" y="79"/>
                      <a:pt x="3" y="79"/>
                      <a:pt x="3" y="80"/>
                    </a:cubicBezTo>
                    <a:cubicBezTo>
                      <a:pt x="3" y="82"/>
                      <a:pt x="3" y="82"/>
                      <a:pt x="3" y="82"/>
                    </a:cubicBezTo>
                    <a:cubicBezTo>
                      <a:pt x="3" y="83"/>
                      <a:pt x="2" y="83"/>
                      <a:pt x="2" y="83"/>
                    </a:cubicBezTo>
                    <a:cubicBezTo>
                      <a:pt x="2" y="83"/>
                      <a:pt x="2" y="83"/>
                      <a:pt x="2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1" y="85"/>
                      <a:pt x="1" y="86"/>
                      <a:pt x="1" y="86"/>
                    </a:cubicBezTo>
                    <a:cubicBezTo>
                      <a:pt x="1" y="86"/>
                      <a:pt x="1" y="86"/>
                      <a:pt x="1" y="86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5"/>
                      <a:pt x="0" y="106"/>
                      <a:pt x="1" y="106"/>
                    </a:cubicBezTo>
                    <a:cubicBezTo>
                      <a:pt x="1" y="106"/>
                      <a:pt x="1" y="106"/>
                      <a:pt x="1" y="106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3" y="108"/>
                      <a:pt x="4" y="108"/>
                      <a:pt x="4" y="10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5" y="108"/>
                      <a:pt x="5" y="108"/>
                      <a:pt x="5" y="108"/>
                    </a:cubicBezTo>
                    <a:cubicBezTo>
                      <a:pt x="6" y="109"/>
                      <a:pt x="6" y="109"/>
                      <a:pt x="6" y="109"/>
                    </a:cubicBezTo>
                    <a:cubicBezTo>
                      <a:pt x="5" y="109"/>
                      <a:pt x="5" y="109"/>
                      <a:pt x="5" y="109"/>
                    </a:cubicBezTo>
                    <a:cubicBezTo>
                      <a:pt x="5" y="110"/>
                      <a:pt x="6" y="110"/>
                      <a:pt x="6" y="111"/>
                    </a:cubicBezTo>
                    <a:cubicBezTo>
                      <a:pt x="7" y="111"/>
                      <a:pt x="7" y="111"/>
                      <a:pt x="7" y="111"/>
                    </a:cubicBezTo>
                    <a:cubicBezTo>
                      <a:pt x="7" y="111"/>
                      <a:pt x="8" y="112"/>
                      <a:pt x="8" y="113"/>
                    </a:cubicBezTo>
                    <a:cubicBezTo>
                      <a:pt x="9" y="113"/>
                      <a:pt x="9" y="113"/>
                      <a:pt x="9" y="113"/>
                    </a:cubicBezTo>
                    <a:cubicBezTo>
                      <a:pt x="9" y="113"/>
                      <a:pt x="9" y="113"/>
                      <a:pt x="9" y="113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1" y="113"/>
                      <a:pt x="11" y="114"/>
                      <a:pt x="11" y="114"/>
                    </a:cubicBezTo>
                    <a:cubicBezTo>
                      <a:pt x="11" y="114"/>
                      <a:pt x="11" y="114"/>
                      <a:pt x="11" y="114"/>
                    </a:cubicBezTo>
                    <a:cubicBezTo>
                      <a:pt x="11" y="114"/>
                      <a:pt x="11" y="114"/>
                      <a:pt x="11" y="114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12" y="115"/>
                      <a:pt x="12" y="115"/>
                      <a:pt x="12" y="115"/>
                    </a:cubicBezTo>
                    <a:cubicBezTo>
                      <a:pt x="12" y="115"/>
                      <a:pt x="13" y="115"/>
                      <a:pt x="13" y="115"/>
                    </a:cubicBezTo>
                    <a:cubicBezTo>
                      <a:pt x="13" y="115"/>
                      <a:pt x="13" y="115"/>
                      <a:pt x="13" y="115"/>
                    </a:cubicBezTo>
                    <a:cubicBezTo>
                      <a:pt x="13" y="115"/>
                      <a:pt x="13" y="115"/>
                      <a:pt x="13" y="115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3" y="116"/>
                      <a:pt x="13" y="116"/>
                      <a:pt x="13" y="116"/>
                    </a:cubicBezTo>
                    <a:cubicBezTo>
                      <a:pt x="14" y="116"/>
                      <a:pt x="14" y="116"/>
                      <a:pt x="14" y="116"/>
                    </a:cubicBezTo>
                    <a:cubicBezTo>
                      <a:pt x="14" y="117"/>
                      <a:pt x="14" y="117"/>
                      <a:pt x="14" y="117"/>
                    </a:cubicBezTo>
                    <a:cubicBezTo>
                      <a:pt x="14" y="117"/>
                      <a:pt x="14" y="118"/>
                      <a:pt x="15" y="119"/>
                    </a:cubicBezTo>
                    <a:cubicBezTo>
                      <a:pt x="15" y="119"/>
                      <a:pt x="15" y="119"/>
                      <a:pt x="15" y="119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6" y="121"/>
                      <a:pt x="16" y="121"/>
                      <a:pt x="16" y="121"/>
                    </a:cubicBezTo>
                    <a:cubicBezTo>
                      <a:pt x="17" y="121"/>
                      <a:pt x="17" y="121"/>
                      <a:pt x="17" y="121"/>
                    </a:cubicBezTo>
                    <a:cubicBezTo>
                      <a:pt x="17" y="122"/>
                      <a:pt x="17" y="123"/>
                      <a:pt x="17" y="124"/>
                    </a:cubicBezTo>
                    <a:cubicBezTo>
                      <a:pt x="17" y="124"/>
                      <a:pt x="17" y="124"/>
                      <a:pt x="17" y="125"/>
                    </a:cubicBezTo>
                    <a:cubicBezTo>
                      <a:pt x="17" y="125"/>
                      <a:pt x="17" y="125"/>
                      <a:pt x="17" y="125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7" y="127"/>
                      <a:pt x="17" y="128"/>
                      <a:pt x="18" y="128"/>
                    </a:cubicBezTo>
                    <a:cubicBezTo>
                      <a:pt x="18" y="128"/>
                      <a:pt x="18" y="128"/>
                      <a:pt x="18" y="128"/>
                    </a:cubicBezTo>
                    <a:cubicBezTo>
                      <a:pt x="18" y="128"/>
                      <a:pt x="18" y="128"/>
                      <a:pt x="18" y="128"/>
                    </a:cubicBezTo>
                    <a:cubicBezTo>
                      <a:pt x="18" y="128"/>
                      <a:pt x="18" y="128"/>
                      <a:pt x="18" y="128"/>
                    </a:cubicBezTo>
                    <a:cubicBezTo>
                      <a:pt x="18" y="128"/>
                      <a:pt x="18" y="128"/>
                      <a:pt x="18" y="128"/>
                    </a:cubicBezTo>
                    <a:cubicBezTo>
                      <a:pt x="18" y="129"/>
                      <a:pt x="18" y="129"/>
                      <a:pt x="18" y="129"/>
                    </a:cubicBezTo>
                    <a:cubicBezTo>
                      <a:pt x="23" y="129"/>
                      <a:pt x="23" y="129"/>
                      <a:pt x="23" y="129"/>
                    </a:cubicBezTo>
                    <a:cubicBezTo>
                      <a:pt x="23" y="129"/>
                      <a:pt x="23" y="129"/>
                      <a:pt x="23" y="129"/>
                    </a:cubicBezTo>
                    <a:cubicBezTo>
                      <a:pt x="23" y="129"/>
                      <a:pt x="23" y="129"/>
                      <a:pt x="23" y="129"/>
                    </a:cubicBezTo>
                    <a:cubicBezTo>
                      <a:pt x="24" y="129"/>
                      <a:pt x="24" y="129"/>
                      <a:pt x="24" y="129"/>
                    </a:cubicBezTo>
                    <a:cubicBezTo>
                      <a:pt x="24" y="131"/>
                      <a:pt x="24" y="131"/>
                      <a:pt x="24" y="131"/>
                    </a:cubicBezTo>
                    <a:cubicBezTo>
                      <a:pt x="24" y="132"/>
                      <a:pt x="25" y="132"/>
                      <a:pt x="25" y="132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26" y="133"/>
                      <a:pt x="26" y="134"/>
                      <a:pt x="26" y="135"/>
                    </a:cubicBezTo>
                    <a:cubicBezTo>
                      <a:pt x="25" y="135"/>
                      <a:pt x="25" y="135"/>
                      <a:pt x="25" y="135"/>
                    </a:cubicBezTo>
                    <a:cubicBezTo>
                      <a:pt x="25" y="137"/>
                      <a:pt x="25" y="137"/>
                      <a:pt x="25" y="137"/>
                    </a:cubicBezTo>
                    <a:cubicBezTo>
                      <a:pt x="27" y="136"/>
                      <a:pt x="27" y="136"/>
                      <a:pt x="27" y="136"/>
                    </a:cubicBezTo>
                    <a:cubicBezTo>
                      <a:pt x="27" y="136"/>
                      <a:pt x="27" y="137"/>
                      <a:pt x="27" y="138"/>
                    </a:cubicBezTo>
                    <a:cubicBezTo>
                      <a:pt x="27" y="139"/>
                      <a:pt x="27" y="140"/>
                      <a:pt x="27" y="140"/>
                    </a:cubicBezTo>
                    <a:cubicBezTo>
                      <a:pt x="25" y="140"/>
                      <a:pt x="25" y="140"/>
                      <a:pt x="25" y="140"/>
                    </a:cubicBezTo>
                    <a:cubicBezTo>
                      <a:pt x="26" y="145"/>
                      <a:pt x="26" y="145"/>
                      <a:pt x="26" y="145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5" y="146"/>
                      <a:pt x="25" y="146"/>
                      <a:pt x="25" y="146"/>
                    </a:cubicBezTo>
                    <a:cubicBezTo>
                      <a:pt x="24" y="146"/>
                      <a:pt x="24" y="146"/>
                      <a:pt x="24" y="146"/>
                    </a:cubicBezTo>
                    <a:cubicBezTo>
                      <a:pt x="24" y="147"/>
                      <a:pt x="24" y="147"/>
                      <a:pt x="24" y="147"/>
                    </a:cubicBezTo>
                    <a:cubicBezTo>
                      <a:pt x="24" y="147"/>
                      <a:pt x="24" y="147"/>
                      <a:pt x="24" y="148"/>
                    </a:cubicBezTo>
                    <a:cubicBezTo>
                      <a:pt x="23" y="148"/>
                      <a:pt x="23" y="149"/>
                      <a:pt x="23" y="149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1" y="150"/>
                      <a:pt x="21" y="150"/>
                      <a:pt x="21" y="150"/>
                    </a:cubicBezTo>
                    <a:cubicBezTo>
                      <a:pt x="21" y="153"/>
                      <a:pt x="21" y="153"/>
                      <a:pt x="21" y="153"/>
                    </a:cubicBezTo>
                    <a:cubicBezTo>
                      <a:pt x="21" y="154"/>
                      <a:pt x="21" y="154"/>
                      <a:pt x="21" y="154"/>
                    </a:cubicBezTo>
                    <a:cubicBezTo>
                      <a:pt x="21" y="155"/>
                      <a:pt x="21" y="156"/>
                      <a:pt x="22" y="156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2" y="157"/>
                      <a:pt x="22" y="157"/>
                      <a:pt x="22" y="157"/>
                    </a:cubicBezTo>
                    <a:cubicBezTo>
                      <a:pt x="21" y="158"/>
                      <a:pt x="21" y="158"/>
                      <a:pt x="21" y="159"/>
                    </a:cubicBezTo>
                    <a:cubicBezTo>
                      <a:pt x="21" y="159"/>
                      <a:pt x="21" y="159"/>
                      <a:pt x="21" y="159"/>
                    </a:cubicBezTo>
                    <a:cubicBezTo>
                      <a:pt x="21" y="160"/>
                      <a:pt x="21" y="160"/>
                      <a:pt x="21" y="160"/>
                    </a:cubicBezTo>
                    <a:cubicBezTo>
                      <a:pt x="21" y="160"/>
                      <a:pt x="21" y="160"/>
                      <a:pt x="21" y="160"/>
                    </a:cubicBezTo>
                    <a:cubicBezTo>
                      <a:pt x="20" y="160"/>
                      <a:pt x="20" y="160"/>
                      <a:pt x="20" y="160"/>
                    </a:cubicBezTo>
                    <a:cubicBezTo>
                      <a:pt x="20" y="165"/>
                      <a:pt x="20" y="165"/>
                      <a:pt x="20" y="165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0" y="166"/>
                      <a:pt x="20" y="168"/>
                      <a:pt x="21" y="168"/>
                    </a:cubicBezTo>
                    <a:cubicBezTo>
                      <a:pt x="21" y="168"/>
                      <a:pt x="21" y="168"/>
                      <a:pt x="22" y="169"/>
                    </a:cubicBezTo>
                    <a:cubicBezTo>
                      <a:pt x="23" y="169"/>
                      <a:pt x="24" y="171"/>
                      <a:pt x="24" y="172"/>
                    </a:cubicBezTo>
                    <a:cubicBezTo>
                      <a:pt x="24" y="172"/>
                      <a:pt x="25" y="173"/>
                      <a:pt x="25" y="173"/>
                    </a:cubicBezTo>
                    <a:cubicBezTo>
                      <a:pt x="25" y="174"/>
                      <a:pt x="25" y="174"/>
                      <a:pt x="26" y="175"/>
                    </a:cubicBezTo>
                    <a:cubicBezTo>
                      <a:pt x="26" y="175"/>
                      <a:pt x="26" y="176"/>
                      <a:pt x="27" y="176"/>
                    </a:cubicBezTo>
                    <a:cubicBezTo>
                      <a:pt x="27" y="177"/>
                      <a:pt x="27" y="177"/>
                      <a:pt x="27" y="177"/>
                    </a:cubicBezTo>
                    <a:cubicBezTo>
                      <a:pt x="27" y="178"/>
                      <a:pt x="27" y="178"/>
                      <a:pt x="28" y="178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28" y="178"/>
                      <a:pt x="28" y="178"/>
                      <a:pt x="28" y="178"/>
                    </a:cubicBezTo>
                    <a:cubicBezTo>
                      <a:pt x="28" y="179"/>
                      <a:pt x="28" y="179"/>
                      <a:pt x="28" y="179"/>
                    </a:cubicBezTo>
                    <a:cubicBezTo>
                      <a:pt x="28" y="179"/>
                      <a:pt x="28" y="179"/>
                      <a:pt x="28" y="179"/>
                    </a:cubicBezTo>
                    <a:cubicBezTo>
                      <a:pt x="28" y="179"/>
                      <a:pt x="28" y="179"/>
                      <a:pt x="28" y="179"/>
                    </a:cubicBezTo>
                    <a:cubicBezTo>
                      <a:pt x="28" y="180"/>
                      <a:pt x="28" y="180"/>
                      <a:pt x="29" y="180"/>
                    </a:cubicBezTo>
                    <a:cubicBezTo>
                      <a:pt x="29" y="181"/>
                      <a:pt x="29" y="181"/>
                      <a:pt x="29" y="181"/>
                    </a:cubicBezTo>
                    <a:cubicBezTo>
                      <a:pt x="30" y="181"/>
                      <a:pt x="30" y="181"/>
                      <a:pt x="30" y="181"/>
                    </a:cubicBezTo>
                    <a:cubicBezTo>
                      <a:pt x="30" y="182"/>
                      <a:pt x="30" y="182"/>
                      <a:pt x="30" y="182"/>
                    </a:cubicBezTo>
                    <a:cubicBezTo>
                      <a:pt x="30" y="183"/>
                      <a:pt x="30" y="183"/>
                      <a:pt x="30" y="183"/>
                    </a:cubicBezTo>
                    <a:cubicBezTo>
                      <a:pt x="30" y="184"/>
                      <a:pt x="30" y="184"/>
                      <a:pt x="30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1" y="184"/>
                      <a:pt x="31" y="184"/>
                      <a:pt x="31" y="184"/>
                    </a:cubicBezTo>
                    <a:cubicBezTo>
                      <a:pt x="32" y="184"/>
                      <a:pt x="31" y="186"/>
                      <a:pt x="31" y="187"/>
                    </a:cubicBezTo>
                    <a:cubicBezTo>
                      <a:pt x="31" y="188"/>
                      <a:pt x="31" y="189"/>
                      <a:pt x="31" y="189"/>
                    </a:cubicBezTo>
                    <a:cubicBezTo>
                      <a:pt x="31" y="190"/>
                      <a:pt x="31" y="190"/>
                      <a:pt x="31" y="190"/>
                    </a:cubicBezTo>
                    <a:cubicBezTo>
                      <a:pt x="31" y="190"/>
                      <a:pt x="31" y="190"/>
                      <a:pt x="31" y="190"/>
                    </a:cubicBezTo>
                    <a:cubicBezTo>
                      <a:pt x="31" y="192"/>
                      <a:pt x="31" y="192"/>
                      <a:pt x="31" y="192"/>
                    </a:cubicBezTo>
                    <a:cubicBezTo>
                      <a:pt x="32" y="192"/>
                      <a:pt x="32" y="192"/>
                      <a:pt x="32" y="192"/>
                    </a:cubicBezTo>
                    <a:cubicBezTo>
                      <a:pt x="33" y="192"/>
                      <a:pt x="33" y="192"/>
                      <a:pt x="33" y="192"/>
                    </a:cubicBezTo>
                    <a:cubicBezTo>
                      <a:pt x="33" y="193"/>
                      <a:pt x="33" y="193"/>
                      <a:pt x="34" y="194"/>
                    </a:cubicBezTo>
                    <a:cubicBezTo>
                      <a:pt x="34" y="194"/>
                      <a:pt x="34" y="195"/>
                      <a:pt x="34" y="195"/>
                    </a:cubicBezTo>
                    <a:cubicBezTo>
                      <a:pt x="34" y="195"/>
                      <a:pt x="34" y="195"/>
                      <a:pt x="34" y="195"/>
                    </a:cubicBezTo>
                    <a:cubicBezTo>
                      <a:pt x="34" y="196"/>
                      <a:pt x="34" y="196"/>
                      <a:pt x="35" y="197"/>
                    </a:cubicBezTo>
                    <a:cubicBezTo>
                      <a:pt x="35" y="197"/>
                      <a:pt x="35" y="197"/>
                      <a:pt x="35" y="197"/>
                    </a:cubicBezTo>
                    <a:cubicBezTo>
                      <a:pt x="36" y="197"/>
                      <a:pt x="36" y="198"/>
                      <a:pt x="36" y="198"/>
                    </a:cubicBezTo>
                    <a:cubicBezTo>
                      <a:pt x="35" y="199"/>
                      <a:pt x="35" y="199"/>
                      <a:pt x="35" y="199"/>
                    </a:cubicBezTo>
                    <a:cubicBezTo>
                      <a:pt x="41" y="199"/>
                      <a:pt x="41" y="199"/>
                      <a:pt x="41" y="199"/>
                    </a:cubicBezTo>
                    <a:cubicBezTo>
                      <a:pt x="41" y="200"/>
                      <a:pt x="41" y="200"/>
                      <a:pt x="41" y="200"/>
                    </a:cubicBezTo>
                    <a:cubicBezTo>
                      <a:pt x="41" y="200"/>
                      <a:pt x="41" y="200"/>
                      <a:pt x="41" y="200"/>
                    </a:cubicBezTo>
                    <a:cubicBezTo>
                      <a:pt x="41" y="200"/>
                      <a:pt x="41" y="200"/>
                      <a:pt x="41" y="200"/>
                    </a:cubicBezTo>
                    <a:cubicBezTo>
                      <a:pt x="41" y="202"/>
                      <a:pt x="41" y="202"/>
                      <a:pt x="41" y="202"/>
                    </a:cubicBezTo>
                    <a:cubicBezTo>
                      <a:pt x="41" y="203"/>
                      <a:pt x="42" y="204"/>
                      <a:pt x="42" y="204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4" y="204"/>
                      <a:pt x="44" y="204"/>
                      <a:pt x="44" y="204"/>
                    </a:cubicBezTo>
                    <a:cubicBezTo>
                      <a:pt x="44" y="204"/>
                      <a:pt x="44" y="204"/>
                      <a:pt x="44" y="204"/>
                    </a:cubicBezTo>
                    <a:cubicBezTo>
                      <a:pt x="45" y="204"/>
                      <a:pt x="45" y="204"/>
                      <a:pt x="46" y="204"/>
                    </a:cubicBezTo>
                    <a:cubicBezTo>
                      <a:pt x="46" y="205"/>
                      <a:pt x="46" y="205"/>
                      <a:pt x="47" y="205"/>
                    </a:cubicBezTo>
                    <a:cubicBezTo>
                      <a:pt x="47" y="205"/>
                      <a:pt x="47" y="205"/>
                      <a:pt x="47" y="205"/>
                    </a:cubicBezTo>
                    <a:cubicBezTo>
                      <a:pt x="47" y="205"/>
                      <a:pt x="47" y="205"/>
                      <a:pt x="47" y="205"/>
                    </a:cubicBezTo>
                    <a:cubicBezTo>
                      <a:pt x="48" y="205"/>
                      <a:pt x="48" y="205"/>
                      <a:pt x="48" y="205"/>
                    </a:cubicBezTo>
                    <a:cubicBezTo>
                      <a:pt x="48" y="205"/>
                      <a:pt x="48" y="205"/>
                      <a:pt x="48" y="205"/>
                    </a:cubicBezTo>
                    <a:cubicBezTo>
                      <a:pt x="48" y="205"/>
                      <a:pt x="48" y="205"/>
                      <a:pt x="48" y="205"/>
                    </a:cubicBezTo>
                    <a:cubicBezTo>
                      <a:pt x="49" y="206"/>
                      <a:pt x="49" y="206"/>
                      <a:pt x="49" y="206"/>
                    </a:cubicBezTo>
                    <a:cubicBezTo>
                      <a:pt x="49" y="207"/>
                      <a:pt x="49" y="207"/>
                      <a:pt x="48" y="208"/>
                    </a:cubicBezTo>
                    <a:cubicBezTo>
                      <a:pt x="48" y="209"/>
                      <a:pt x="48" y="210"/>
                      <a:pt x="48" y="210"/>
                    </a:cubicBezTo>
                    <a:cubicBezTo>
                      <a:pt x="48" y="211"/>
                      <a:pt x="48" y="211"/>
                      <a:pt x="48" y="212"/>
                    </a:cubicBezTo>
                    <a:cubicBezTo>
                      <a:pt x="48" y="212"/>
                      <a:pt x="48" y="212"/>
                      <a:pt x="48" y="212"/>
                    </a:cubicBezTo>
                    <a:cubicBezTo>
                      <a:pt x="48" y="212"/>
                      <a:pt x="48" y="214"/>
                      <a:pt x="49" y="214"/>
                    </a:cubicBezTo>
                    <a:cubicBezTo>
                      <a:pt x="50" y="214"/>
                      <a:pt x="50" y="214"/>
                      <a:pt x="50" y="214"/>
                    </a:cubicBezTo>
                    <a:cubicBezTo>
                      <a:pt x="50" y="214"/>
                      <a:pt x="50" y="214"/>
                      <a:pt x="50" y="214"/>
                    </a:cubicBezTo>
                    <a:cubicBezTo>
                      <a:pt x="50" y="215"/>
                      <a:pt x="50" y="215"/>
                      <a:pt x="50" y="215"/>
                    </a:cubicBezTo>
                    <a:cubicBezTo>
                      <a:pt x="50" y="215"/>
                      <a:pt x="50" y="215"/>
                      <a:pt x="50" y="215"/>
                    </a:cubicBezTo>
                    <a:cubicBezTo>
                      <a:pt x="50" y="215"/>
                      <a:pt x="50" y="215"/>
                      <a:pt x="50" y="215"/>
                    </a:cubicBezTo>
                    <a:cubicBezTo>
                      <a:pt x="50" y="215"/>
                      <a:pt x="50" y="216"/>
                      <a:pt x="50" y="216"/>
                    </a:cubicBezTo>
                    <a:cubicBezTo>
                      <a:pt x="50" y="216"/>
                      <a:pt x="50" y="217"/>
                      <a:pt x="51" y="217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51" y="217"/>
                      <a:pt x="51" y="217"/>
                      <a:pt x="51" y="217"/>
                    </a:cubicBezTo>
                    <a:cubicBezTo>
                      <a:pt x="51" y="217"/>
                      <a:pt x="51" y="217"/>
                      <a:pt x="51" y="218"/>
                    </a:cubicBezTo>
                    <a:cubicBezTo>
                      <a:pt x="51" y="219"/>
                      <a:pt x="51" y="219"/>
                      <a:pt x="51" y="219"/>
                    </a:cubicBezTo>
                    <a:cubicBezTo>
                      <a:pt x="51" y="219"/>
                      <a:pt x="51" y="219"/>
                      <a:pt x="51" y="219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3" y="220"/>
                      <a:pt x="53" y="220"/>
                      <a:pt x="53" y="220"/>
                    </a:cubicBezTo>
                    <a:cubicBezTo>
                      <a:pt x="53" y="220"/>
                      <a:pt x="53" y="221"/>
                      <a:pt x="53" y="221"/>
                    </a:cubicBezTo>
                    <a:cubicBezTo>
                      <a:pt x="53" y="222"/>
                      <a:pt x="53" y="222"/>
                      <a:pt x="53" y="223"/>
                    </a:cubicBezTo>
                    <a:cubicBezTo>
                      <a:pt x="53" y="223"/>
                      <a:pt x="53" y="224"/>
                      <a:pt x="53" y="225"/>
                    </a:cubicBezTo>
                    <a:cubicBezTo>
                      <a:pt x="53" y="236"/>
                      <a:pt x="53" y="236"/>
                      <a:pt x="53" y="236"/>
                    </a:cubicBezTo>
                    <a:cubicBezTo>
                      <a:pt x="53" y="237"/>
                      <a:pt x="53" y="237"/>
                      <a:pt x="53" y="237"/>
                    </a:cubicBezTo>
                    <a:cubicBezTo>
                      <a:pt x="54" y="237"/>
                      <a:pt x="54" y="237"/>
                      <a:pt x="54" y="237"/>
                    </a:cubicBezTo>
                    <a:cubicBezTo>
                      <a:pt x="54" y="237"/>
                      <a:pt x="54" y="237"/>
                      <a:pt x="54" y="237"/>
                    </a:cubicBezTo>
                    <a:cubicBezTo>
                      <a:pt x="54" y="237"/>
                      <a:pt x="54" y="237"/>
                      <a:pt x="54" y="237"/>
                    </a:cubicBezTo>
                    <a:cubicBezTo>
                      <a:pt x="54" y="237"/>
                      <a:pt x="54" y="237"/>
                      <a:pt x="54" y="237"/>
                    </a:cubicBezTo>
                    <a:cubicBezTo>
                      <a:pt x="54" y="238"/>
                      <a:pt x="54" y="238"/>
                      <a:pt x="54" y="238"/>
                    </a:cubicBezTo>
                    <a:cubicBezTo>
                      <a:pt x="54" y="239"/>
                      <a:pt x="54" y="239"/>
                      <a:pt x="55" y="240"/>
                    </a:cubicBezTo>
                    <a:cubicBezTo>
                      <a:pt x="55" y="240"/>
                      <a:pt x="55" y="240"/>
                      <a:pt x="55" y="240"/>
                    </a:cubicBezTo>
                    <a:cubicBezTo>
                      <a:pt x="56" y="240"/>
                      <a:pt x="56" y="241"/>
                      <a:pt x="56" y="241"/>
                    </a:cubicBezTo>
                    <a:cubicBezTo>
                      <a:pt x="56" y="242"/>
                      <a:pt x="56" y="243"/>
                      <a:pt x="56" y="244"/>
                    </a:cubicBezTo>
                    <a:cubicBezTo>
                      <a:pt x="56" y="245"/>
                      <a:pt x="56" y="245"/>
                      <a:pt x="56" y="246"/>
                    </a:cubicBezTo>
                    <a:cubicBezTo>
                      <a:pt x="56" y="247"/>
                      <a:pt x="56" y="247"/>
                      <a:pt x="56" y="247"/>
                    </a:cubicBezTo>
                    <a:cubicBezTo>
                      <a:pt x="57" y="247"/>
                      <a:pt x="57" y="247"/>
                      <a:pt x="57" y="247"/>
                    </a:cubicBezTo>
                    <a:cubicBezTo>
                      <a:pt x="57" y="247"/>
                      <a:pt x="57" y="247"/>
                      <a:pt x="57" y="247"/>
                    </a:cubicBezTo>
                    <a:cubicBezTo>
                      <a:pt x="57" y="247"/>
                      <a:pt x="57" y="247"/>
                      <a:pt x="57" y="247"/>
                    </a:cubicBezTo>
                    <a:cubicBezTo>
                      <a:pt x="57" y="247"/>
                      <a:pt x="57" y="247"/>
                      <a:pt x="57" y="249"/>
                    </a:cubicBezTo>
                    <a:cubicBezTo>
                      <a:pt x="57" y="249"/>
                      <a:pt x="57" y="249"/>
                      <a:pt x="57" y="250"/>
                    </a:cubicBezTo>
                    <a:cubicBezTo>
                      <a:pt x="57" y="250"/>
                      <a:pt x="57" y="251"/>
                      <a:pt x="57" y="251"/>
                    </a:cubicBezTo>
                    <a:cubicBezTo>
                      <a:pt x="57" y="251"/>
                      <a:pt x="57" y="252"/>
                      <a:pt x="57" y="252"/>
                    </a:cubicBezTo>
                    <a:cubicBezTo>
                      <a:pt x="57" y="253"/>
                      <a:pt x="57" y="253"/>
                      <a:pt x="57" y="253"/>
                    </a:cubicBezTo>
                    <a:cubicBezTo>
                      <a:pt x="57" y="255"/>
                      <a:pt x="58" y="257"/>
                      <a:pt x="59" y="258"/>
                    </a:cubicBezTo>
                    <a:cubicBezTo>
                      <a:pt x="59" y="258"/>
                      <a:pt x="59" y="258"/>
                      <a:pt x="59" y="258"/>
                    </a:cubicBezTo>
                    <a:cubicBezTo>
                      <a:pt x="61" y="259"/>
                      <a:pt x="61" y="259"/>
                      <a:pt x="61" y="260"/>
                    </a:cubicBezTo>
                    <a:cubicBezTo>
                      <a:pt x="61" y="261"/>
                      <a:pt x="61" y="261"/>
                      <a:pt x="61" y="261"/>
                    </a:cubicBezTo>
                    <a:cubicBezTo>
                      <a:pt x="62" y="261"/>
                      <a:pt x="62" y="261"/>
                      <a:pt x="62" y="261"/>
                    </a:cubicBezTo>
                    <a:cubicBezTo>
                      <a:pt x="63" y="261"/>
                      <a:pt x="63" y="261"/>
                      <a:pt x="63" y="261"/>
                    </a:cubicBezTo>
                    <a:cubicBezTo>
                      <a:pt x="63" y="261"/>
                      <a:pt x="63" y="261"/>
                      <a:pt x="63" y="261"/>
                    </a:cubicBezTo>
                    <a:cubicBezTo>
                      <a:pt x="63" y="261"/>
                      <a:pt x="63" y="261"/>
                      <a:pt x="63" y="261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2"/>
                      <a:pt x="63" y="262"/>
                      <a:pt x="63" y="262"/>
                    </a:cubicBezTo>
                    <a:cubicBezTo>
                      <a:pt x="63" y="263"/>
                      <a:pt x="63" y="263"/>
                      <a:pt x="64" y="263"/>
                    </a:cubicBezTo>
                    <a:cubicBezTo>
                      <a:pt x="64" y="264"/>
                      <a:pt x="64" y="264"/>
                      <a:pt x="64" y="264"/>
                    </a:cubicBezTo>
                    <a:cubicBezTo>
                      <a:pt x="64" y="265"/>
                      <a:pt x="65" y="265"/>
                      <a:pt x="65" y="265"/>
                    </a:cubicBezTo>
                    <a:cubicBezTo>
                      <a:pt x="66" y="265"/>
                      <a:pt x="66" y="265"/>
                      <a:pt x="66" y="265"/>
                    </a:cubicBezTo>
                    <a:cubicBezTo>
                      <a:pt x="66" y="265"/>
                      <a:pt x="66" y="265"/>
                      <a:pt x="66" y="265"/>
                    </a:cubicBezTo>
                    <a:cubicBezTo>
                      <a:pt x="66" y="267"/>
                      <a:pt x="66" y="268"/>
                      <a:pt x="67" y="269"/>
                    </a:cubicBezTo>
                    <a:cubicBezTo>
                      <a:pt x="67" y="269"/>
                      <a:pt x="68" y="269"/>
                      <a:pt x="68" y="270"/>
                    </a:cubicBezTo>
                    <a:cubicBezTo>
                      <a:pt x="69" y="270"/>
                      <a:pt x="70" y="271"/>
                      <a:pt x="70" y="272"/>
                    </a:cubicBezTo>
                    <a:cubicBezTo>
                      <a:pt x="70" y="273"/>
                      <a:pt x="70" y="273"/>
                      <a:pt x="70" y="273"/>
                    </a:cubicBezTo>
                    <a:cubicBezTo>
                      <a:pt x="70" y="273"/>
                      <a:pt x="70" y="273"/>
                      <a:pt x="70" y="273"/>
                    </a:cubicBezTo>
                    <a:cubicBezTo>
                      <a:pt x="70" y="273"/>
                      <a:pt x="70" y="273"/>
                      <a:pt x="70" y="274"/>
                    </a:cubicBezTo>
                    <a:cubicBezTo>
                      <a:pt x="70" y="274"/>
                      <a:pt x="70" y="274"/>
                      <a:pt x="70" y="274"/>
                    </a:cubicBezTo>
                    <a:cubicBezTo>
                      <a:pt x="70" y="274"/>
                      <a:pt x="70" y="274"/>
                      <a:pt x="70" y="274"/>
                    </a:cubicBezTo>
                    <a:cubicBezTo>
                      <a:pt x="70" y="274"/>
                      <a:pt x="70" y="275"/>
                      <a:pt x="71" y="275"/>
                    </a:cubicBezTo>
                    <a:cubicBezTo>
                      <a:pt x="72" y="276"/>
                      <a:pt x="72" y="276"/>
                      <a:pt x="72" y="276"/>
                    </a:cubicBezTo>
                    <a:cubicBezTo>
                      <a:pt x="72" y="276"/>
                      <a:pt x="72" y="277"/>
                      <a:pt x="73" y="277"/>
                    </a:cubicBezTo>
                    <a:cubicBezTo>
                      <a:pt x="73" y="277"/>
                      <a:pt x="73" y="277"/>
                      <a:pt x="73" y="277"/>
                    </a:cubicBezTo>
                    <a:cubicBezTo>
                      <a:pt x="73" y="278"/>
                      <a:pt x="73" y="278"/>
                      <a:pt x="74" y="278"/>
                    </a:cubicBezTo>
                    <a:cubicBezTo>
                      <a:pt x="74" y="279"/>
                      <a:pt x="74" y="279"/>
                      <a:pt x="74" y="279"/>
                    </a:cubicBezTo>
                    <a:cubicBezTo>
                      <a:pt x="75" y="280"/>
                      <a:pt x="76" y="280"/>
                      <a:pt x="77" y="280"/>
                    </a:cubicBezTo>
                    <a:cubicBezTo>
                      <a:pt x="77" y="280"/>
                      <a:pt x="77" y="280"/>
                      <a:pt x="77" y="280"/>
                    </a:cubicBezTo>
                    <a:cubicBezTo>
                      <a:pt x="77" y="280"/>
                      <a:pt x="77" y="280"/>
                      <a:pt x="77" y="280"/>
                    </a:cubicBezTo>
                    <a:cubicBezTo>
                      <a:pt x="77" y="280"/>
                      <a:pt x="77" y="280"/>
                      <a:pt x="77" y="280"/>
                    </a:cubicBezTo>
                    <a:cubicBezTo>
                      <a:pt x="77" y="280"/>
                      <a:pt x="77" y="280"/>
                      <a:pt x="77" y="280"/>
                    </a:cubicBezTo>
                    <a:cubicBezTo>
                      <a:pt x="77" y="281"/>
                      <a:pt x="77" y="281"/>
                      <a:pt x="77" y="281"/>
                    </a:cubicBezTo>
                    <a:cubicBezTo>
                      <a:pt x="78" y="281"/>
                      <a:pt x="78" y="281"/>
                      <a:pt x="78" y="281"/>
                    </a:cubicBezTo>
                    <a:cubicBezTo>
                      <a:pt x="79" y="281"/>
                      <a:pt x="79" y="281"/>
                      <a:pt x="79" y="281"/>
                    </a:cubicBezTo>
                    <a:cubicBezTo>
                      <a:pt x="79" y="281"/>
                      <a:pt x="79" y="281"/>
                      <a:pt x="79" y="281"/>
                    </a:cubicBezTo>
                    <a:cubicBezTo>
                      <a:pt x="80" y="281"/>
                      <a:pt x="80" y="281"/>
                      <a:pt x="80" y="281"/>
                    </a:cubicBezTo>
                    <a:cubicBezTo>
                      <a:pt x="80" y="281"/>
                      <a:pt x="80" y="281"/>
                      <a:pt x="80" y="281"/>
                    </a:cubicBezTo>
                    <a:cubicBezTo>
                      <a:pt x="80" y="281"/>
                      <a:pt x="80" y="281"/>
                      <a:pt x="80" y="281"/>
                    </a:cubicBezTo>
                    <a:cubicBezTo>
                      <a:pt x="80" y="283"/>
                      <a:pt x="80" y="283"/>
                      <a:pt x="80" y="283"/>
                    </a:cubicBezTo>
                    <a:cubicBezTo>
                      <a:pt x="81" y="283"/>
                      <a:pt x="81" y="283"/>
                      <a:pt x="81" y="283"/>
                    </a:cubicBezTo>
                    <a:cubicBezTo>
                      <a:pt x="81" y="283"/>
                      <a:pt x="81" y="283"/>
                      <a:pt x="81" y="283"/>
                    </a:cubicBezTo>
                    <a:cubicBezTo>
                      <a:pt x="81" y="283"/>
                      <a:pt x="82" y="283"/>
                      <a:pt x="82" y="283"/>
                    </a:cubicBezTo>
                    <a:cubicBezTo>
                      <a:pt x="83" y="283"/>
                      <a:pt x="84" y="283"/>
                      <a:pt x="84" y="282"/>
                    </a:cubicBezTo>
                    <a:cubicBezTo>
                      <a:pt x="85" y="282"/>
                      <a:pt x="85" y="281"/>
                      <a:pt x="85" y="281"/>
                    </a:cubicBezTo>
                    <a:cubicBezTo>
                      <a:pt x="84" y="280"/>
                      <a:pt x="84" y="280"/>
                      <a:pt x="84" y="279"/>
                    </a:cubicBezTo>
                    <a:cubicBezTo>
                      <a:pt x="83" y="278"/>
                      <a:pt x="83" y="278"/>
                      <a:pt x="83" y="278"/>
                    </a:cubicBezTo>
                    <a:cubicBezTo>
                      <a:pt x="83" y="278"/>
                      <a:pt x="83" y="278"/>
                      <a:pt x="83" y="278"/>
                    </a:cubicBezTo>
                    <a:cubicBezTo>
                      <a:pt x="83" y="278"/>
                      <a:pt x="83" y="278"/>
                      <a:pt x="83" y="278"/>
                    </a:cubicBezTo>
                    <a:cubicBezTo>
                      <a:pt x="84" y="278"/>
                      <a:pt x="84" y="278"/>
                      <a:pt x="84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8"/>
                      <a:pt x="85" y="278"/>
                      <a:pt x="85" y="278"/>
                    </a:cubicBezTo>
                    <a:cubicBezTo>
                      <a:pt x="85" y="277"/>
                      <a:pt x="85" y="277"/>
                      <a:pt x="85" y="276"/>
                    </a:cubicBezTo>
                    <a:cubicBezTo>
                      <a:pt x="85" y="276"/>
                      <a:pt x="85" y="275"/>
                      <a:pt x="84" y="275"/>
                    </a:cubicBezTo>
                    <a:cubicBezTo>
                      <a:pt x="84" y="274"/>
                      <a:pt x="83" y="274"/>
                      <a:pt x="82" y="274"/>
                    </a:cubicBezTo>
                    <a:cubicBezTo>
                      <a:pt x="82" y="273"/>
                      <a:pt x="82" y="273"/>
                      <a:pt x="82" y="273"/>
                    </a:cubicBezTo>
                    <a:cubicBezTo>
                      <a:pt x="82" y="273"/>
                      <a:pt x="82" y="273"/>
                      <a:pt x="82" y="273"/>
                    </a:cubicBezTo>
                    <a:cubicBezTo>
                      <a:pt x="82" y="273"/>
                      <a:pt x="82" y="273"/>
                      <a:pt x="82" y="273"/>
                    </a:cubicBezTo>
                    <a:cubicBezTo>
                      <a:pt x="82" y="271"/>
                      <a:pt x="82" y="271"/>
                      <a:pt x="82" y="271"/>
                    </a:cubicBezTo>
                    <a:cubicBezTo>
                      <a:pt x="82" y="271"/>
                      <a:pt x="82" y="271"/>
                      <a:pt x="82" y="271"/>
                    </a:cubicBezTo>
                    <a:cubicBezTo>
                      <a:pt x="82" y="271"/>
                      <a:pt x="82" y="270"/>
                      <a:pt x="82" y="270"/>
                    </a:cubicBezTo>
                    <a:cubicBezTo>
                      <a:pt x="82" y="270"/>
                      <a:pt x="81" y="269"/>
                      <a:pt x="81" y="269"/>
                    </a:cubicBezTo>
                    <a:cubicBezTo>
                      <a:pt x="80" y="269"/>
                      <a:pt x="80" y="269"/>
                      <a:pt x="80" y="269"/>
                    </a:cubicBezTo>
                    <a:cubicBezTo>
                      <a:pt x="80" y="268"/>
                      <a:pt x="80" y="267"/>
                      <a:pt x="80" y="266"/>
                    </a:cubicBezTo>
                    <a:cubicBezTo>
                      <a:pt x="80" y="266"/>
                      <a:pt x="80" y="265"/>
                      <a:pt x="80" y="265"/>
                    </a:cubicBezTo>
                    <a:cubicBezTo>
                      <a:pt x="80" y="264"/>
                      <a:pt x="80" y="263"/>
                      <a:pt x="80" y="263"/>
                    </a:cubicBezTo>
                    <a:cubicBezTo>
                      <a:pt x="79" y="262"/>
                      <a:pt x="79" y="262"/>
                      <a:pt x="79" y="262"/>
                    </a:cubicBezTo>
                    <a:cubicBezTo>
                      <a:pt x="79" y="262"/>
                      <a:pt x="79" y="262"/>
                      <a:pt x="79" y="262"/>
                    </a:cubicBezTo>
                    <a:cubicBezTo>
                      <a:pt x="79" y="261"/>
                      <a:pt x="79" y="261"/>
                      <a:pt x="79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8" y="261"/>
                      <a:pt x="78" y="261"/>
                      <a:pt x="78" y="261"/>
                    </a:cubicBezTo>
                    <a:cubicBezTo>
                      <a:pt x="78" y="260"/>
                      <a:pt x="78" y="260"/>
                      <a:pt x="78" y="260"/>
                    </a:cubicBezTo>
                    <a:cubicBezTo>
                      <a:pt x="78" y="260"/>
                      <a:pt x="78" y="260"/>
                      <a:pt x="78" y="260"/>
                    </a:cubicBezTo>
                    <a:cubicBezTo>
                      <a:pt x="78" y="260"/>
                      <a:pt x="78" y="260"/>
                      <a:pt x="78" y="260"/>
                    </a:cubicBezTo>
                    <a:cubicBezTo>
                      <a:pt x="79" y="260"/>
                      <a:pt x="79" y="260"/>
                      <a:pt x="79" y="260"/>
                    </a:cubicBezTo>
                    <a:cubicBezTo>
                      <a:pt x="80" y="259"/>
                      <a:pt x="80" y="258"/>
                      <a:pt x="81" y="257"/>
                    </a:cubicBezTo>
                    <a:cubicBezTo>
                      <a:pt x="81" y="256"/>
                      <a:pt x="81" y="256"/>
                      <a:pt x="81" y="256"/>
                    </a:cubicBezTo>
                    <a:cubicBezTo>
                      <a:pt x="81" y="256"/>
                      <a:pt x="81" y="255"/>
                      <a:pt x="81" y="255"/>
                    </a:cubicBezTo>
                    <a:cubicBezTo>
                      <a:pt x="82" y="255"/>
                      <a:pt x="82" y="255"/>
                      <a:pt x="82" y="255"/>
                    </a:cubicBezTo>
                    <a:cubicBezTo>
                      <a:pt x="82" y="255"/>
                      <a:pt x="83" y="255"/>
                      <a:pt x="83" y="255"/>
                    </a:cubicBezTo>
                    <a:cubicBezTo>
                      <a:pt x="85" y="256"/>
                      <a:pt x="85" y="256"/>
                      <a:pt x="85" y="256"/>
                    </a:cubicBezTo>
                    <a:cubicBezTo>
                      <a:pt x="85" y="255"/>
                      <a:pt x="85" y="255"/>
                      <a:pt x="85" y="255"/>
                    </a:cubicBezTo>
                    <a:cubicBezTo>
                      <a:pt x="85" y="254"/>
                      <a:pt x="85" y="254"/>
                      <a:pt x="85" y="254"/>
                    </a:cubicBezTo>
                    <a:cubicBezTo>
                      <a:pt x="85" y="254"/>
                      <a:pt x="85" y="254"/>
                      <a:pt x="85" y="254"/>
                    </a:cubicBezTo>
                    <a:cubicBezTo>
                      <a:pt x="85" y="254"/>
                      <a:pt x="85" y="254"/>
                      <a:pt x="85" y="254"/>
                    </a:cubicBezTo>
                    <a:cubicBezTo>
                      <a:pt x="86" y="254"/>
                      <a:pt x="86" y="254"/>
                      <a:pt x="86" y="254"/>
                    </a:cubicBezTo>
                    <a:cubicBezTo>
                      <a:pt x="87" y="254"/>
                      <a:pt x="88" y="253"/>
                      <a:pt x="89" y="252"/>
                    </a:cubicBezTo>
                    <a:cubicBezTo>
                      <a:pt x="90" y="251"/>
                      <a:pt x="89" y="250"/>
                      <a:pt x="88" y="249"/>
                    </a:cubicBezTo>
                    <a:cubicBezTo>
                      <a:pt x="88" y="248"/>
                      <a:pt x="88" y="248"/>
                      <a:pt x="88" y="247"/>
                    </a:cubicBezTo>
                    <a:cubicBezTo>
                      <a:pt x="88" y="246"/>
                      <a:pt x="88" y="246"/>
                      <a:pt x="88" y="246"/>
                    </a:cubicBezTo>
                    <a:cubicBezTo>
                      <a:pt x="87" y="246"/>
                      <a:pt x="87" y="246"/>
                      <a:pt x="87" y="246"/>
                    </a:cubicBezTo>
                    <a:cubicBezTo>
                      <a:pt x="86" y="246"/>
                      <a:pt x="86" y="246"/>
                      <a:pt x="86" y="246"/>
                    </a:cubicBezTo>
                    <a:cubicBezTo>
                      <a:pt x="85" y="246"/>
                      <a:pt x="85" y="246"/>
                      <a:pt x="85" y="246"/>
                    </a:cubicBezTo>
                    <a:cubicBezTo>
                      <a:pt x="85" y="245"/>
                      <a:pt x="85" y="245"/>
                      <a:pt x="85" y="245"/>
                    </a:cubicBezTo>
                    <a:cubicBezTo>
                      <a:pt x="90" y="245"/>
                      <a:pt x="90" y="245"/>
                      <a:pt x="90" y="245"/>
                    </a:cubicBezTo>
                    <a:cubicBezTo>
                      <a:pt x="90" y="244"/>
                      <a:pt x="90" y="244"/>
                      <a:pt x="90" y="244"/>
                    </a:cubicBezTo>
                    <a:cubicBezTo>
                      <a:pt x="91" y="244"/>
                      <a:pt x="91" y="244"/>
                      <a:pt x="91" y="244"/>
                    </a:cubicBezTo>
                    <a:cubicBezTo>
                      <a:pt x="91" y="244"/>
                      <a:pt x="91" y="244"/>
                      <a:pt x="91" y="244"/>
                    </a:cubicBezTo>
                    <a:cubicBezTo>
                      <a:pt x="92" y="244"/>
                      <a:pt x="92" y="244"/>
                      <a:pt x="92" y="244"/>
                    </a:cubicBezTo>
                    <a:cubicBezTo>
                      <a:pt x="92" y="243"/>
                      <a:pt x="92" y="243"/>
                      <a:pt x="92" y="243"/>
                    </a:cubicBezTo>
                    <a:cubicBezTo>
                      <a:pt x="92" y="242"/>
                      <a:pt x="92" y="242"/>
                      <a:pt x="92" y="242"/>
                    </a:cubicBezTo>
                    <a:cubicBezTo>
                      <a:pt x="92" y="241"/>
                      <a:pt x="92" y="240"/>
                      <a:pt x="92" y="240"/>
                    </a:cubicBezTo>
                    <a:cubicBezTo>
                      <a:pt x="92" y="240"/>
                      <a:pt x="92" y="240"/>
                      <a:pt x="92" y="240"/>
                    </a:cubicBezTo>
                    <a:cubicBezTo>
                      <a:pt x="92" y="240"/>
                      <a:pt x="92" y="240"/>
                      <a:pt x="92" y="240"/>
                    </a:cubicBezTo>
                    <a:cubicBezTo>
                      <a:pt x="92" y="240"/>
                      <a:pt x="93" y="240"/>
                      <a:pt x="93" y="239"/>
                    </a:cubicBezTo>
                    <a:cubicBezTo>
                      <a:pt x="94" y="239"/>
                      <a:pt x="94" y="239"/>
                      <a:pt x="94" y="239"/>
                    </a:cubicBezTo>
                    <a:cubicBezTo>
                      <a:pt x="95" y="238"/>
                      <a:pt x="96" y="237"/>
                      <a:pt x="97" y="236"/>
                    </a:cubicBezTo>
                    <a:cubicBezTo>
                      <a:pt x="98" y="235"/>
                      <a:pt x="98" y="234"/>
                      <a:pt x="98" y="233"/>
                    </a:cubicBezTo>
                    <a:cubicBezTo>
                      <a:pt x="98" y="224"/>
                      <a:pt x="98" y="224"/>
                      <a:pt x="98" y="224"/>
                    </a:cubicBezTo>
                    <a:cubicBezTo>
                      <a:pt x="98" y="224"/>
                      <a:pt x="98" y="224"/>
                      <a:pt x="98" y="224"/>
                    </a:cubicBezTo>
                    <a:cubicBezTo>
                      <a:pt x="98" y="224"/>
                      <a:pt x="98" y="224"/>
                      <a:pt x="98" y="224"/>
                    </a:cubicBezTo>
                    <a:cubicBezTo>
                      <a:pt x="99" y="224"/>
                      <a:pt x="99" y="224"/>
                      <a:pt x="99" y="224"/>
                    </a:cubicBezTo>
                    <a:cubicBezTo>
                      <a:pt x="99" y="223"/>
                      <a:pt x="99" y="223"/>
                      <a:pt x="99" y="223"/>
                    </a:cubicBezTo>
                    <a:cubicBezTo>
                      <a:pt x="99" y="223"/>
                      <a:pt x="99" y="222"/>
                      <a:pt x="100" y="222"/>
                    </a:cubicBezTo>
                    <a:cubicBezTo>
                      <a:pt x="100" y="221"/>
                      <a:pt x="100" y="221"/>
                      <a:pt x="101" y="220"/>
                    </a:cubicBezTo>
                    <a:cubicBezTo>
                      <a:pt x="101" y="220"/>
                      <a:pt x="101" y="220"/>
                      <a:pt x="101" y="220"/>
                    </a:cubicBezTo>
                    <a:cubicBezTo>
                      <a:pt x="101" y="219"/>
                      <a:pt x="101" y="219"/>
                      <a:pt x="103" y="218"/>
                    </a:cubicBezTo>
                    <a:cubicBezTo>
                      <a:pt x="103" y="218"/>
                      <a:pt x="104" y="218"/>
                      <a:pt x="105" y="218"/>
                    </a:cubicBezTo>
                    <a:cubicBezTo>
                      <a:pt x="105" y="218"/>
                      <a:pt x="106" y="218"/>
                      <a:pt x="106" y="218"/>
                    </a:cubicBezTo>
                    <a:cubicBezTo>
                      <a:pt x="107" y="218"/>
                      <a:pt x="107" y="218"/>
                      <a:pt x="108" y="218"/>
                    </a:cubicBezTo>
                    <a:cubicBezTo>
                      <a:pt x="109" y="218"/>
                      <a:pt x="109" y="218"/>
                      <a:pt x="109" y="218"/>
                    </a:cubicBezTo>
                    <a:cubicBezTo>
                      <a:pt x="110" y="218"/>
                      <a:pt x="111" y="218"/>
                      <a:pt x="111" y="217"/>
                    </a:cubicBezTo>
                    <a:cubicBezTo>
                      <a:pt x="111" y="217"/>
                      <a:pt x="111" y="217"/>
                      <a:pt x="111" y="217"/>
                    </a:cubicBezTo>
                    <a:cubicBezTo>
                      <a:pt x="111" y="217"/>
                      <a:pt x="111" y="217"/>
                      <a:pt x="111" y="217"/>
                    </a:cubicBezTo>
                    <a:cubicBezTo>
                      <a:pt x="111" y="217"/>
                      <a:pt x="111" y="217"/>
                      <a:pt x="111" y="217"/>
                    </a:cubicBezTo>
                    <a:cubicBezTo>
                      <a:pt x="111" y="217"/>
                      <a:pt x="111" y="217"/>
                      <a:pt x="111" y="217"/>
                    </a:cubicBezTo>
                    <a:cubicBezTo>
                      <a:pt x="112" y="217"/>
                      <a:pt x="112" y="217"/>
                      <a:pt x="112" y="217"/>
                    </a:cubicBez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2" y="215"/>
                      <a:pt x="112" y="215"/>
                      <a:pt x="112" y="215"/>
                    </a:cubicBezTo>
                    <a:cubicBezTo>
                      <a:pt x="112" y="215"/>
                      <a:pt x="112" y="214"/>
                      <a:pt x="112" y="214"/>
                    </a:cubicBezTo>
                    <a:cubicBezTo>
                      <a:pt x="113" y="214"/>
                      <a:pt x="113" y="214"/>
                      <a:pt x="113" y="214"/>
                    </a:cubicBezTo>
                    <a:cubicBezTo>
                      <a:pt x="113" y="214"/>
                      <a:pt x="113" y="214"/>
                      <a:pt x="114" y="213"/>
                    </a:cubicBezTo>
                    <a:cubicBezTo>
                      <a:pt x="114" y="213"/>
                      <a:pt x="115" y="213"/>
                      <a:pt x="115" y="213"/>
                    </a:cubicBezTo>
                    <a:cubicBezTo>
                      <a:pt x="115" y="212"/>
                      <a:pt x="115" y="212"/>
                      <a:pt x="115" y="212"/>
                    </a:cubicBezTo>
                    <a:cubicBezTo>
                      <a:pt x="116" y="212"/>
                      <a:pt x="116" y="212"/>
                      <a:pt x="116" y="212"/>
                    </a:cubicBezTo>
                    <a:cubicBezTo>
                      <a:pt x="116" y="212"/>
                      <a:pt x="116" y="212"/>
                      <a:pt x="116" y="212"/>
                    </a:cubicBezTo>
                    <a:cubicBezTo>
                      <a:pt x="117" y="212"/>
                      <a:pt x="118" y="212"/>
                      <a:pt x="118" y="211"/>
                    </a:cubicBezTo>
                    <a:cubicBezTo>
                      <a:pt x="118" y="211"/>
                      <a:pt x="119" y="210"/>
                      <a:pt x="119" y="210"/>
                    </a:cubicBezTo>
                    <a:cubicBezTo>
                      <a:pt x="119" y="209"/>
                      <a:pt x="119" y="208"/>
                      <a:pt x="120" y="207"/>
                    </a:cubicBezTo>
                    <a:cubicBezTo>
                      <a:pt x="120" y="207"/>
                      <a:pt x="121" y="207"/>
                      <a:pt x="121" y="207"/>
                    </a:cubicBezTo>
                    <a:cubicBezTo>
                      <a:pt x="123" y="206"/>
                      <a:pt x="124" y="205"/>
                      <a:pt x="124" y="204"/>
                    </a:cubicBezTo>
                    <a:cubicBezTo>
                      <a:pt x="123" y="203"/>
                      <a:pt x="123" y="201"/>
                      <a:pt x="123" y="199"/>
                    </a:cubicBezTo>
                    <a:cubicBezTo>
                      <a:pt x="123" y="199"/>
                      <a:pt x="123" y="198"/>
                      <a:pt x="123" y="197"/>
                    </a:cubicBezTo>
                    <a:cubicBezTo>
                      <a:pt x="123" y="191"/>
                      <a:pt x="123" y="191"/>
                      <a:pt x="123" y="191"/>
                    </a:cubicBezTo>
                    <a:cubicBezTo>
                      <a:pt x="123" y="190"/>
                      <a:pt x="123" y="190"/>
                      <a:pt x="123" y="190"/>
                    </a:cubicBezTo>
                    <a:cubicBezTo>
                      <a:pt x="123" y="190"/>
                      <a:pt x="123" y="190"/>
                      <a:pt x="123" y="190"/>
                    </a:cubicBezTo>
                    <a:cubicBezTo>
                      <a:pt x="122" y="190"/>
                      <a:pt x="122" y="190"/>
                      <a:pt x="122" y="190"/>
                    </a:cubicBezTo>
                    <a:cubicBezTo>
                      <a:pt x="122" y="189"/>
                      <a:pt x="122" y="189"/>
                      <a:pt x="122" y="189"/>
                    </a:cubicBezTo>
                    <a:cubicBezTo>
                      <a:pt x="122" y="188"/>
                      <a:pt x="122" y="188"/>
                      <a:pt x="122" y="188"/>
                    </a:cubicBezTo>
                    <a:cubicBezTo>
                      <a:pt x="122" y="188"/>
                      <a:pt x="122" y="188"/>
                      <a:pt x="122" y="188"/>
                    </a:cubicBezTo>
                    <a:cubicBezTo>
                      <a:pt x="124" y="188"/>
                      <a:pt x="124" y="188"/>
                      <a:pt x="124" y="188"/>
                    </a:cubicBezTo>
                    <a:cubicBezTo>
                      <a:pt x="124" y="188"/>
                      <a:pt x="124" y="188"/>
                      <a:pt x="124" y="188"/>
                    </a:cubicBezTo>
                    <a:cubicBezTo>
                      <a:pt x="125" y="188"/>
                      <a:pt x="125" y="188"/>
                      <a:pt x="125" y="188"/>
                    </a:cubicBezTo>
                    <a:cubicBezTo>
                      <a:pt x="126" y="188"/>
                      <a:pt x="126" y="187"/>
                      <a:pt x="126" y="187"/>
                    </a:cubicBezTo>
                    <a:cubicBezTo>
                      <a:pt x="127" y="186"/>
                      <a:pt x="127" y="186"/>
                      <a:pt x="127" y="186"/>
                    </a:cubicBezTo>
                    <a:cubicBezTo>
                      <a:pt x="127" y="186"/>
                      <a:pt x="127" y="186"/>
                      <a:pt x="127" y="186"/>
                    </a:cubicBezTo>
                    <a:cubicBezTo>
                      <a:pt x="127" y="185"/>
                      <a:pt x="127" y="185"/>
                      <a:pt x="127" y="185"/>
                    </a:cubicBezTo>
                    <a:cubicBezTo>
                      <a:pt x="128" y="185"/>
                      <a:pt x="128" y="185"/>
                      <a:pt x="128" y="185"/>
                    </a:cubicBezTo>
                    <a:cubicBezTo>
                      <a:pt x="128" y="184"/>
                      <a:pt x="128" y="184"/>
                      <a:pt x="128" y="184"/>
                    </a:cubicBezTo>
                    <a:cubicBezTo>
                      <a:pt x="128" y="184"/>
                      <a:pt x="128" y="184"/>
                      <a:pt x="128" y="184"/>
                    </a:cubicBezTo>
                    <a:cubicBezTo>
                      <a:pt x="128" y="184"/>
                      <a:pt x="128" y="184"/>
                      <a:pt x="128" y="184"/>
                    </a:cubicBezTo>
                    <a:cubicBezTo>
                      <a:pt x="128" y="184"/>
                      <a:pt x="128" y="184"/>
                      <a:pt x="128" y="184"/>
                    </a:cubicBezTo>
                    <a:cubicBezTo>
                      <a:pt x="128" y="184"/>
                      <a:pt x="129" y="184"/>
                      <a:pt x="129" y="183"/>
                    </a:cubicBezTo>
                    <a:cubicBezTo>
                      <a:pt x="129" y="183"/>
                      <a:pt x="130" y="182"/>
                      <a:pt x="130" y="182"/>
                    </a:cubicBezTo>
                    <a:cubicBezTo>
                      <a:pt x="131" y="180"/>
                      <a:pt x="132" y="179"/>
                      <a:pt x="133" y="179"/>
                    </a:cubicBezTo>
                    <a:cubicBezTo>
                      <a:pt x="134" y="178"/>
                      <a:pt x="134" y="178"/>
                      <a:pt x="134" y="178"/>
                    </a:cubicBezTo>
                    <a:cubicBezTo>
                      <a:pt x="135" y="177"/>
                      <a:pt x="135" y="176"/>
                      <a:pt x="135" y="176"/>
                    </a:cubicBezTo>
                    <a:cubicBezTo>
                      <a:pt x="135" y="176"/>
                      <a:pt x="135" y="176"/>
                      <a:pt x="135" y="176"/>
                    </a:cubicBezTo>
                    <a:cubicBezTo>
                      <a:pt x="135" y="175"/>
                      <a:pt x="135" y="175"/>
                      <a:pt x="135" y="175"/>
                    </a:cubicBezTo>
                    <a:cubicBezTo>
                      <a:pt x="134" y="175"/>
                      <a:pt x="134" y="175"/>
                      <a:pt x="134" y="175"/>
                    </a:cubicBezTo>
                    <a:cubicBezTo>
                      <a:pt x="133" y="175"/>
                      <a:pt x="133" y="175"/>
                      <a:pt x="133" y="175"/>
                    </a:cubicBezTo>
                    <a:cubicBezTo>
                      <a:pt x="133" y="174"/>
                      <a:pt x="133" y="174"/>
                      <a:pt x="134" y="172"/>
                    </a:cubicBezTo>
                    <a:cubicBezTo>
                      <a:pt x="134" y="172"/>
                      <a:pt x="134" y="172"/>
                      <a:pt x="134" y="172"/>
                    </a:cubicBezTo>
                    <a:cubicBezTo>
                      <a:pt x="134" y="172"/>
                      <a:pt x="134" y="172"/>
                      <a:pt x="134" y="172"/>
                    </a:cubicBezTo>
                    <a:cubicBezTo>
                      <a:pt x="135" y="172"/>
                      <a:pt x="135" y="172"/>
                      <a:pt x="135" y="172"/>
                    </a:cubicBezTo>
                    <a:cubicBezTo>
                      <a:pt x="135" y="166"/>
                      <a:pt x="135" y="166"/>
                      <a:pt x="135" y="166"/>
                    </a:cubicBezTo>
                    <a:cubicBezTo>
                      <a:pt x="134" y="166"/>
                      <a:pt x="134" y="166"/>
                      <a:pt x="134" y="166"/>
                    </a:cubicBezTo>
                    <a:cubicBezTo>
                      <a:pt x="134" y="166"/>
                      <a:pt x="134" y="166"/>
                      <a:pt x="133" y="166"/>
                    </a:cubicBezTo>
                    <a:cubicBezTo>
                      <a:pt x="133" y="166"/>
                      <a:pt x="133" y="166"/>
                      <a:pt x="133" y="166"/>
                    </a:cubicBezTo>
                    <a:cubicBezTo>
                      <a:pt x="133" y="166"/>
                      <a:pt x="133" y="166"/>
                      <a:pt x="133" y="166"/>
                    </a:cubicBezTo>
                    <a:cubicBezTo>
                      <a:pt x="134" y="165"/>
                      <a:pt x="134" y="165"/>
                      <a:pt x="134" y="165"/>
                    </a:cubicBezTo>
                    <a:cubicBezTo>
                      <a:pt x="133" y="165"/>
                      <a:pt x="133" y="165"/>
                      <a:pt x="133" y="165"/>
                    </a:cubicBezTo>
                    <a:cubicBezTo>
                      <a:pt x="132" y="165"/>
                      <a:pt x="132" y="165"/>
                      <a:pt x="131" y="165"/>
                    </a:cubicBezTo>
                    <a:cubicBezTo>
                      <a:pt x="131" y="165"/>
                      <a:pt x="131" y="165"/>
                      <a:pt x="130" y="165"/>
                    </a:cubicBezTo>
                    <a:cubicBezTo>
                      <a:pt x="128" y="165"/>
                      <a:pt x="128" y="164"/>
                      <a:pt x="127" y="164"/>
                    </a:cubicBezTo>
                    <a:cubicBezTo>
                      <a:pt x="126" y="163"/>
                      <a:pt x="126" y="163"/>
                      <a:pt x="126" y="163"/>
                    </a:cubicBezTo>
                    <a:cubicBezTo>
                      <a:pt x="126" y="163"/>
                      <a:pt x="126" y="163"/>
                      <a:pt x="126" y="163"/>
                    </a:cubicBezTo>
                    <a:cubicBezTo>
                      <a:pt x="126" y="162"/>
                      <a:pt x="125" y="162"/>
                      <a:pt x="125" y="162"/>
                    </a:cubicBezTo>
                    <a:cubicBezTo>
                      <a:pt x="124" y="162"/>
                      <a:pt x="124" y="162"/>
                      <a:pt x="124" y="162"/>
                    </a:cubicBezTo>
                    <a:cubicBezTo>
                      <a:pt x="123" y="161"/>
                      <a:pt x="123" y="161"/>
                      <a:pt x="122" y="160"/>
                    </a:cubicBezTo>
                    <a:cubicBezTo>
                      <a:pt x="122" y="160"/>
                      <a:pt x="122" y="160"/>
                      <a:pt x="122" y="160"/>
                    </a:cubicBezTo>
                    <a:cubicBezTo>
                      <a:pt x="122" y="159"/>
                      <a:pt x="121" y="159"/>
                      <a:pt x="121" y="159"/>
                    </a:cubicBezTo>
                    <a:cubicBezTo>
                      <a:pt x="121" y="159"/>
                      <a:pt x="121" y="159"/>
                      <a:pt x="121" y="159"/>
                    </a:cubicBezTo>
                    <a:cubicBezTo>
                      <a:pt x="120" y="159"/>
                      <a:pt x="120" y="159"/>
                      <a:pt x="120" y="159"/>
                    </a:cubicBezTo>
                    <a:cubicBezTo>
                      <a:pt x="119" y="159"/>
                      <a:pt x="119" y="159"/>
                      <a:pt x="119" y="159"/>
                    </a:cubicBezTo>
                    <a:cubicBezTo>
                      <a:pt x="119" y="159"/>
                      <a:pt x="119" y="159"/>
                      <a:pt x="119" y="159"/>
                    </a:cubicBezTo>
                    <a:cubicBezTo>
                      <a:pt x="118" y="159"/>
                      <a:pt x="118" y="159"/>
                      <a:pt x="118" y="159"/>
                    </a:cubicBezTo>
                    <a:cubicBezTo>
                      <a:pt x="117" y="159"/>
                      <a:pt x="117" y="159"/>
                      <a:pt x="117" y="159"/>
                    </a:cubicBezTo>
                    <a:cubicBezTo>
                      <a:pt x="117" y="159"/>
                      <a:pt x="116" y="159"/>
                      <a:pt x="116" y="159"/>
                    </a:cubicBezTo>
                    <a:cubicBezTo>
                      <a:pt x="115" y="159"/>
                      <a:pt x="115" y="158"/>
                      <a:pt x="115" y="158"/>
                    </a:cubicBezTo>
                    <a:cubicBezTo>
                      <a:pt x="115" y="157"/>
                      <a:pt x="114" y="157"/>
                      <a:pt x="112" y="157"/>
                    </a:cubicBezTo>
                    <a:cubicBezTo>
                      <a:pt x="112" y="157"/>
                      <a:pt x="111" y="157"/>
                      <a:pt x="110" y="157"/>
                    </a:cubicBezTo>
                    <a:cubicBezTo>
                      <a:pt x="110" y="157"/>
                      <a:pt x="110" y="157"/>
                      <a:pt x="110" y="157"/>
                    </a:cubicBezTo>
                    <a:cubicBezTo>
                      <a:pt x="108" y="157"/>
                      <a:pt x="108" y="157"/>
                      <a:pt x="108" y="157"/>
                    </a:cubicBezTo>
                    <a:cubicBezTo>
                      <a:pt x="108" y="158"/>
                      <a:pt x="108" y="158"/>
                      <a:pt x="108" y="158"/>
                    </a:cubicBezTo>
                    <a:cubicBezTo>
                      <a:pt x="108" y="157"/>
                      <a:pt x="108" y="156"/>
                      <a:pt x="107" y="156"/>
                    </a:cubicBezTo>
                    <a:cubicBezTo>
                      <a:pt x="106" y="156"/>
                      <a:pt x="106" y="156"/>
                      <a:pt x="105" y="156"/>
                    </a:cubicBezTo>
                    <a:cubicBezTo>
                      <a:pt x="105" y="156"/>
                      <a:pt x="104" y="156"/>
                      <a:pt x="104" y="156"/>
                    </a:cubicBezTo>
                    <a:cubicBezTo>
                      <a:pt x="103" y="156"/>
                      <a:pt x="103" y="156"/>
                      <a:pt x="103" y="156"/>
                    </a:cubicBezTo>
                    <a:cubicBezTo>
                      <a:pt x="103" y="155"/>
                      <a:pt x="103" y="155"/>
                      <a:pt x="103" y="155"/>
                    </a:cubicBezTo>
                    <a:cubicBezTo>
                      <a:pt x="103" y="155"/>
                      <a:pt x="103" y="155"/>
                      <a:pt x="102" y="155"/>
                    </a:cubicBezTo>
                    <a:cubicBezTo>
                      <a:pt x="102" y="155"/>
                      <a:pt x="102" y="155"/>
                      <a:pt x="102" y="155"/>
                    </a:cubicBezTo>
                    <a:cubicBezTo>
                      <a:pt x="102" y="155"/>
                      <a:pt x="102" y="155"/>
                      <a:pt x="102" y="15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4"/>
                      <a:pt x="101" y="153"/>
                      <a:pt x="101" y="153"/>
                    </a:cubicBezTo>
                    <a:cubicBezTo>
                      <a:pt x="100" y="153"/>
                      <a:pt x="100" y="153"/>
                      <a:pt x="100" y="153"/>
                    </a:cubicBezTo>
                    <a:cubicBezTo>
                      <a:pt x="100" y="153"/>
                      <a:pt x="100" y="153"/>
                      <a:pt x="100" y="153"/>
                    </a:cubicBezTo>
                    <a:cubicBezTo>
                      <a:pt x="96" y="153"/>
                      <a:pt x="96" y="153"/>
                      <a:pt x="96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3" y="153"/>
                      <a:pt x="93" y="153"/>
                      <a:pt x="92" y="153"/>
                    </a:cubicBezTo>
                    <a:cubicBezTo>
                      <a:pt x="92" y="153"/>
                      <a:pt x="92" y="153"/>
                      <a:pt x="92" y="153"/>
                    </a:cubicBezTo>
                    <a:cubicBezTo>
                      <a:pt x="91" y="153"/>
                      <a:pt x="91" y="153"/>
                      <a:pt x="91" y="153"/>
                    </a:cubicBezTo>
                    <a:cubicBezTo>
                      <a:pt x="90" y="153"/>
                      <a:pt x="90" y="153"/>
                      <a:pt x="90" y="153"/>
                    </a:cubicBezTo>
                    <a:cubicBezTo>
                      <a:pt x="89" y="153"/>
                      <a:pt x="89" y="153"/>
                      <a:pt x="89" y="153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90" y="152"/>
                      <a:pt x="90" y="152"/>
                      <a:pt x="90" y="152"/>
                    </a:cubicBezTo>
                    <a:cubicBezTo>
                      <a:pt x="90" y="152"/>
                      <a:pt x="91" y="152"/>
                      <a:pt x="92" y="151"/>
                    </a:cubicBezTo>
                    <a:cubicBezTo>
                      <a:pt x="92" y="151"/>
                      <a:pt x="92" y="151"/>
                      <a:pt x="92" y="151"/>
                    </a:cubicBezTo>
                    <a:cubicBezTo>
                      <a:pt x="95" y="151"/>
                      <a:pt x="95" y="151"/>
                      <a:pt x="95" y="151"/>
                    </a:cubicBezTo>
                    <a:cubicBezTo>
                      <a:pt x="95" y="151"/>
                      <a:pt x="95" y="151"/>
                      <a:pt x="95" y="151"/>
                    </a:cubicBezTo>
                    <a:cubicBezTo>
                      <a:pt x="96" y="150"/>
                      <a:pt x="96" y="150"/>
                      <a:pt x="96" y="150"/>
                    </a:cubicBezTo>
                    <a:cubicBezTo>
                      <a:pt x="96" y="150"/>
                      <a:pt x="96" y="150"/>
                      <a:pt x="96" y="149"/>
                    </a:cubicBezTo>
                    <a:cubicBezTo>
                      <a:pt x="96" y="149"/>
                      <a:pt x="96" y="149"/>
                      <a:pt x="96" y="149"/>
                    </a:cubicBezTo>
                    <a:cubicBezTo>
                      <a:pt x="96" y="148"/>
                      <a:pt x="96" y="147"/>
                      <a:pt x="95" y="146"/>
                    </a:cubicBezTo>
                    <a:cubicBezTo>
                      <a:pt x="94" y="145"/>
                      <a:pt x="93" y="144"/>
                      <a:pt x="92" y="144"/>
                    </a:cubicBezTo>
                    <a:cubicBezTo>
                      <a:pt x="91" y="143"/>
                      <a:pt x="91" y="143"/>
                      <a:pt x="91" y="143"/>
                    </a:cubicBezTo>
                    <a:cubicBezTo>
                      <a:pt x="91" y="143"/>
                      <a:pt x="91" y="143"/>
                      <a:pt x="91" y="143"/>
                    </a:cubicBezTo>
                    <a:cubicBezTo>
                      <a:pt x="91" y="143"/>
                      <a:pt x="91" y="143"/>
                      <a:pt x="91" y="143"/>
                    </a:cubicBezTo>
                    <a:cubicBezTo>
                      <a:pt x="91" y="143"/>
                      <a:pt x="91" y="143"/>
                      <a:pt x="91" y="143"/>
                    </a:cubicBezTo>
                    <a:cubicBezTo>
                      <a:pt x="90" y="143"/>
                      <a:pt x="90" y="143"/>
                      <a:pt x="90" y="143"/>
                    </a:cubicBezTo>
                    <a:cubicBezTo>
                      <a:pt x="90" y="142"/>
                      <a:pt x="90" y="142"/>
                      <a:pt x="90" y="142"/>
                    </a:cubicBezTo>
                    <a:cubicBezTo>
                      <a:pt x="89" y="141"/>
                      <a:pt x="88" y="141"/>
                      <a:pt x="88" y="140"/>
                    </a:cubicBezTo>
                    <a:cubicBezTo>
                      <a:pt x="88" y="140"/>
                      <a:pt x="88" y="140"/>
                      <a:pt x="88" y="140"/>
                    </a:cubicBezTo>
                    <a:cubicBezTo>
                      <a:pt x="88" y="140"/>
                      <a:pt x="88" y="140"/>
                      <a:pt x="88" y="140"/>
                    </a:cubicBezTo>
                    <a:cubicBezTo>
                      <a:pt x="88" y="140"/>
                      <a:pt x="88" y="140"/>
                      <a:pt x="88" y="140"/>
                    </a:cubicBezTo>
                    <a:cubicBezTo>
                      <a:pt x="88" y="139"/>
                      <a:pt x="88" y="139"/>
                      <a:pt x="88" y="139"/>
                    </a:cubicBezTo>
                    <a:cubicBezTo>
                      <a:pt x="87" y="139"/>
                      <a:pt x="87" y="139"/>
                      <a:pt x="87" y="138"/>
                    </a:cubicBezTo>
                    <a:cubicBezTo>
                      <a:pt x="86" y="137"/>
                      <a:pt x="86" y="137"/>
                      <a:pt x="85" y="136"/>
                    </a:cubicBezTo>
                    <a:cubicBezTo>
                      <a:pt x="84" y="136"/>
                      <a:pt x="84" y="136"/>
                      <a:pt x="84" y="136"/>
                    </a:cubicBezTo>
                    <a:cubicBezTo>
                      <a:pt x="84" y="135"/>
                      <a:pt x="83" y="135"/>
                      <a:pt x="83" y="135"/>
                    </a:cubicBezTo>
                    <a:cubicBezTo>
                      <a:pt x="83" y="134"/>
                      <a:pt x="83" y="134"/>
                      <a:pt x="83" y="134"/>
                    </a:cubicBezTo>
                    <a:cubicBezTo>
                      <a:pt x="82" y="134"/>
                      <a:pt x="81" y="133"/>
                      <a:pt x="81" y="133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78" y="133"/>
                      <a:pt x="78" y="133"/>
                      <a:pt x="78" y="133"/>
                    </a:cubicBezTo>
                    <a:cubicBezTo>
                      <a:pt x="78" y="131"/>
                      <a:pt x="78" y="131"/>
                      <a:pt x="78" y="131"/>
                    </a:cubicBezTo>
                    <a:cubicBezTo>
                      <a:pt x="77" y="132"/>
                      <a:pt x="77" y="132"/>
                      <a:pt x="77" y="132"/>
                    </a:cubicBezTo>
                    <a:cubicBezTo>
                      <a:pt x="76" y="132"/>
                      <a:pt x="75" y="132"/>
                      <a:pt x="75" y="132"/>
                    </a:cubicBezTo>
                    <a:cubicBezTo>
                      <a:pt x="74" y="132"/>
                      <a:pt x="74" y="132"/>
                      <a:pt x="73" y="131"/>
                    </a:cubicBezTo>
                    <a:cubicBezTo>
                      <a:pt x="72" y="131"/>
                      <a:pt x="72" y="131"/>
                      <a:pt x="72" y="131"/>
                    </a:cubicBezTo>
                    <a:cubicBezTo>
                      <a:pt x="72" y="130"/>
                      <a:pt x="72" y="130"/>
                      <a:pt x="72" y="130"/>
                    </a:cubicBezTo>
                    <a:cubicBezTo>
                      <a:pt x="72" y="130"/>
                      <a:pt x="72" y="129"/>
                      <a:pt x="71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0" y="128"/>
                      <a:pt x="70" y="128"/>
                      <a:pt x="70" y="128"/>
                    </a:cubicBezTo>
                    <a:cubicBezTo>
                      <a:pt x="70" y="128"/>
                      <a:pt x="70" y="128"/>
                      <a:pt x="70" y="127"/>
                    </a:cubicBezTo>
                    <a:cubicBezTo>
                      <a:pt x="69" y="126"/>
                      <a:pt x="68" y="126"/>
                      <a:pt x="68" y="126"/>
                    </a:cubicBezTo>
                    <a:cubicBezTo>
                      <a:pt x="67" y="126"/>
                      <a:pt x="66" y="126"/>
                      <a:pt x="66" y="126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4" y="126"/>
                      <a:pt x="64" y="126"/>
                      <a:pt x="63" y="126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6" y="123"/>
                      <a:pt x="66" y="123"/>
                      <a:pt x="66" y="123"/>
                    </a:cubicBezTo>
                    <a:cubicBezTo>
                      <a:pt x="64" y="123"/>
                      <a:pt x="64" y="123"/>
                      <a:pt x="64" y="123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3" y="123"/>
                      <a:pt x="63" y="123"/>
                      <a:pt x="63" y="123"/>
                    </a:cubicBezTo>
                    <a:cubicBezTo>
                      <a:pt x="63" y="122"/>
                      <a:pt x="63" y="122"/>
                      <a:pt x="63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0" y="122"/>
                      <a:pt x="60" y="122"/>
                      <a:pt x="60" y="123"/>
                    </a:cubicBezTo>
                    <a:cubicBezTo>
                      <a:pt x="60" y="123"/>
                      <a:pt x="60" y="123"/>
                      <a:pt x="60" y="123"/>
                    </a:cubicBezTo>
                    <a:cubicBezTo>
                      <a:pt x="60" y="123"/>
                      <a:pt x="60" y="123"/>
                      <a:pt x="60" y="123"/>
                    </a:cubicBezTo>
                    <a:cubicBezTo>
                      <a:pt x="60" y="123"/>
                      <a:pt x="60" y="123"/>
                      <a:pt x="60" y="12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8" y="123"/>
                      <a:pt x="57" y="122"/>
                      <a:pt x="57" y="121"/>
                    </a:cubicBezTo>
                    <a:cubicBezTo>
                      <a:pt x="58" y="120"/>
                      <a:pt x="58" y="120"/>
                      <a:pt x="58" y="120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5" y="120"/>
                      <a:pt x="55" y="121"/>
                      <a:pt x="54" y="121"/>
                    </a:cubicBezTo>
                    <a:cubicBezTo>
                      <a:pt x="53" y="121"/>
                      <a:pt x="52" y="120"/>
                      <a:pt x="52" y="120"/>
                    </a:cubicBezTo>
                    <a:cubicBezTo>
                      <a:pt x="51" y="120"/>
                      <a:pt x="50" y="119"/>
                      <a:pt x="50" y="119"/>
                    </a:cubicBezTo>
                    <a:cubicBezTo>
                      <a:pt x="49" y="119"/>
                      <a:pt x="49" y="118"/>
                      <a:pt x="48" y="118"/>
                    </a:cubicBezTo>
                    <a:cubicBezTo>
                      <a:pt x="47" y="118"/>
                      <a:pt x="46" y="117"/>
                      <a:pt x="46" y="117"/>
                    </a:cubicBezTo>
                    <a:cubicBezTo>
                      <a:pt x="45" y="117"/>
                      <a:pt x="45" y="117"/>
                      <a:pt x="45" y="117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43" y="117"/>
                      <a:pt x="43" y="118"/>
                      <a:pt x="43" y="118"/>
                    </a:cubicBezTo>
                    <a:cubicBezTo>
                      <a:pt x="43" y="118"/>
                      <a:pt x="43" y="118"/>
                      <a:pt x="43" y="118"/>
                    </a:cubicBezTo>
                    <a:cubicBezTo>
                      <a:pt x="42" y="117"/>
                      <a:pt x="40" y="117"/>
                      <a:pt x="39" y="117"/>
                    </a:cubicBezTo>
                    <a:cubicBezTo>
                      <a:pt x="38" y="117"/>
                      <a:pt x="38" y="117"/>
                      <a:pt x="38" y="117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8" y="119"/>
                      <a:pt x="38" y="119"/>
                      <a:pt x="38" y="119"/>
                    </a:cubicBezTo>
                    <a:cubicBezTo>
                      <a:pt x="37" y="119"/>
                      <a:pt x="37" y="119"/>
                      <a:pt x="37" y="119"/>
                    </a:cubicBezTo>
                    <a:cubicBezTo>
                      <a:pt x="37" y="119"/>
                      <a:pt x="36" y="119"/>
                      <a:pt x="35" y="120"/>
                    </a:cubicBezTo>
                    <a:cubicBezTo>
                      <a:pt x="35" y="120"/>
                      <a:pt x="35" y="120"/>
                      <a:pt x="34" y="120"/>
                    </a:cubicBezTo>
                    <a:cubicBezTo>
                      <a:pt x="33" y="120"/>
                      <a:pt x="33" y="120"/>
                      <a:pt x="33" y="120"/>
                    </a:cubicBezTo>
                    <a:cubicBezTo>
                      <a:pt x="32" y="120"/>
                      <a:pt x="32" y="120"/>
                      <a:pt x="32" y="120"/>
                    </a:cubicBezTo>
                    <a:cubicBezTo>
                      <a:pt x="31" y="120"/>
                      <a:pt x="31" y="120"/>
                      <a:pt x="31" y="120"/>
                    </a:cubicBezTo>
                    <a:cubicBezTo>
                      <a:pt x="31" y="121"/>
                      <a:pt x="31" y="121"/>
                      <a:pt x="31" y="121"/>
                    </a:cubicBezTo>
                    <a:cubicBezTo>
                      <a:pt x="31" y="122"/>
                      <a:pt x="32" y="122"/>
                      <a:pt x="32" y="123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3" y="125"/>
                      <a:pt x="33" y="125"/>
                      <a:pt x="33" y="125"/>
                    </a:cubicBezTo>
                    <a:cubicBezTo>
                      <a:pt x="33" y="125"/>
                      <a:pt x="33" y="125"/>
                      <a:pt x="33" y="125"/>
                    </a:cubicBezTo>
                    <a:cubicBezTo>
                      <a:pt x="33" y="125"/>
                      <a:pt x="33" y="126"/>
                      <a:pt x="32" y="126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31" y="126"/>
                      <a:pt x="31" y="126"/>
                      <a:pt x="31" y="126"/>
                    </a:cubicBezTo>
                    <a:cubicBezTo>
                      <a:pt x="30" y="126"/>
                      <a:pt x="30" y="126"/>
                      <a:pt x="30" y="126"/>
                    </a:cubicBezTo>
                    <a:cubicBezTo>
                      <a:pt x="30" y="126"/>
                      <a:pt x="30" y="126"/>
                      <a:pt x="30" y="126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30" y="125"/>
                      <a:pt x="30" y="125"/>
                      <a:pt x="29" y="125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29" y="124"/>
                      <a:pt x="29" y="124"/>
                      <a:pt x="29" y="124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8" y="122"/>
                      <a:pt x="27" y="122"/>
                      <a:pt x="27" y="122"/>
                    </a:cubicBezTo>
                    <a:cubicBezTo>
                      <a:pt x="26" y="122"/>
                      <a:pt x="26" y="122"/>
                      <a:pt x="25" y="122"/>
                    </a:cubicBezTo>
                    <a:cubicBezTo>
                      <a:pt x="25" y="122"/>
                      <a:pt x="25" y="122"/>
                      <a:pt x="25" y="122"/>
                    </a:cubicBezTo>
                    <a:cubicBezTo>
                      <a:pt x="24" y="123"/>
                      <a:pt x="23" y="123"/>
                      <a:pt x="23" y="123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22" y="122"/>
                      <a:pt x="21" y="122"/>
                      <a:pt x="20" y="122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20" y="121"/>
                      <a:pt x="20" y="120"/>
                      <a:pt x="20" y="120"/>
                    </a:cubicBezTo>
                    <a:cubicBezTo>
                      <a:pt x="19" y="120"/>
                      <a:pt x="19" y="120"/>
                      <a:pt x="19" y="120"/>
                    </a:cubicBezTo>
                    <a:cubicBezTo>
                      <a:pt x="19" y="119"/>
                      <a:pt x="19" y="119"/>
                      <a:pt x="19" y="118"/>
                    </a:cubicBezTo>
                    <a:cubicBezTo>
                      <a:pt x="19" y="118"/>
                      <a:pt x="19" y="118"/>
                      <a:pt x="19" y="117"/>
                    </a:cubicBezTo>
                    <a:cubicBezTo>
                      <a:pt x="19" y="117"/>
                      <a:pt x="19" y="117"/>
                      <a:pt x="19" y="117"/>
                    </a:cubicBezTo>
                    <a:cubicBezTo>
                      <a:pt x="19" y="117"/>
                      <a:pt x="20" y="117"/>
                      <a:pt x="20" y="117"/>
                    </a:cubicBezTo>
                    <a:cubicBezTo>
                      <a:pt x="21" y="117"/>
                      <a:pt x="22" y="116"/>
                      <a:pt x="23" y="115"/>
                    </a:cubicBezTo>
                    <a:cubicBezTo>
                      <a:pt x="24" y="114"/>
                      <a:pt x="23" y="113"/>
                      <a:pt x="23" y="112"/>
                    </a:cubicBezTo>
                    <a:cubicBezTo>
                      <a:pt x="23" y="112"/>
                      <a:pt x="23" y="112"/>
                      <a:pt x="23" y="112"/>
                    </a:cubicBezTo>
                    <a:cubicBezTo>
                      <a:pt x="22" y="112"/>
                      <a:pt x="22" y="112"/>
                      <a:pt x="22" y="112"/>
                    </a:cubicBezTo>
                    <a:cubicBezTo>
                      <a:pt x="22" y="112"/>
                      <a:pt x="22" y="111"/>
                      <a:pt x="22" y="111"/>
                    </a:cubicBezTo>
                    <a:cubicBezTo>
                      <a:pt x="22" y="110"/>
                      <a:pt x="22" y="109"/>
                      <a:pt x="22" y="109"/>
                    </a:cubicBezTo>
                    <a:cubicBezTo>
                      <a:pt x="22" y="108"/>
                      <a:pt x="22" y="107"/>
                      <a:pt x="22" y="107"/>
                    </a:cubicBezTo>
                    <a:cubicBezTo>
                      <a:pt x="22" y="107"/>
                      <a:pt x="21" y="106"/>
                      <a:pt x="20" y="106"/>
                    </a:cubicBezTo>
                    <a:cubicBezTo>
                      <a:pt x="19" y="106"/>
                      <a:pt x="19" y="106"/>
                      <a:pt x="19" y="106"/>
                    </a:cubicBezTo>
                    <a:cubicBezTo>
                      <a:pt x="19" y="106"/>
                      <a:pt x="19" y="106"/>
                      <a:pt x="19" y="106"/>
                    </a:cubicBezTo>
                    <a:cubicBezTo>
                      <a:pt x="19" y="106"/>
                      <a:pt x="19" y="106"/>
                      <a:pt x="19" y="106"/>
                    </a:cubicBezTo>
                    <a:cubicBezTo>
                      <a:pt x="18" y="106"/>
                      <a:pt x="18" y="106"/>
                      <a:pt x="18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6" y="106"/>
                      <a:pt x="16" y="105"/>
                      <a:pt x="16" y="105"/>
                    </a:cubicBezTo>
                    <a:cubicBezTo>
                      <a:pt x="16" y="105"/>
                      <a:pt x="16" y="105"/>
                      <a:pt x="16" y="105"/>
                    </a:cubicBezTo>
                    <a:cubicBezTo>
                      <a:pt x="16" y="105"/>
                      <a:pt x="16" y="104"/>
                      <a:pt x="16" y="103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7" y="101"/>
                      <a:pt x="17" y="100"/>
                      <a:pt x="17" y="99"/>
                    </a:cubicBezTo>
                    <a:cubicBezTo>
                      <a:pt x="17" y="99"/>
                      <a:pt x="17" y="99"/>
                      <a:pt x="17" y="99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9" y="99"/>
                      <a:pt x="19" y="99"/>
                      <a:pt x="19" y="99"/>
                    </a:cubicBezTo>
                    <a:cubicBezTo>
                      <a:pt x="20" y="99"/>
                      <a:pt x="21" y="99"/>
                      <a:pt x="22" y="96"/>
                    </a:cubicBezTo>
                    <a:cubicBezTo>
                      <a:pt x="22" y="95"/>
                      <a:pt x="22" y="94"/>
                      <a:pt x="22" y="93"/>
                    </a:cubicBezTo>
                    <a:cubicBezTo>
                      <a:pt x="22" y="92"/>
                      <a:pt x="22" y="92"/>
                      <a:pt x="22" y="92"/>
                    </a:cubicBezTo>
                    <a:cubicBezTo>
                      <a:pt x="22" y="92"/>
                      <a:pt x="22" y="92"/>
                      <a:pt x="22" y="92"/>
                    </a:cubicBezTo>
                    <a:cubicBezTo>
                      <a:pt x="20" y="91"/>
                      <a:pt x="20" y="91"/>
                      <a:pt x="20" y="91"/>
                    </a:cubicBezTo>
                    <a:cubicBezTo>
                      <a:pt x="20" y="91"/>
                      <a:pt x="20" y="91"/>
                      <a:pt x="19" y="91"/>
                    </a:cubicBezTo>
                    <a:cubicBezTo>
                      <a:pt x="19" y="91"/>
                      <a:pt x="18" y="91"/>
                      <a:pt x="18" y="92"/>
                    </a:cubicBezTo>
                    <a:cubicBezTo>
                      <a:pt x="16" y="92"/>
                      <a:pt x="16" y="93"/>
                      <a:pt x="15" y="94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5" y="94"/>
                      <a:pt x="15" y="94"/>
                      <a:pt x="15" y="94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96"/>
                      <a:pt x="12" y="97"/>
                      <a:pt x="12" y="97"/>
                    </a:cubicBezTo>
                    <a:cubicBezTo>
                      <a:pt x="11" y="97"/>
                      <a:pt x="11" y="97"/>
                      <a:pt x="11" y="97"/>
                    </a:cubicBezTo>
                    <a:cubicBezTo>
                      <a:pt x="11" y="98"/>
                      <a:pt x="11" y="98"/>
                      <a:pt x="11" y="98"/>
                    </a:cubicBezTo>
                    <a:cubicBezTo>
                      <a:pt x="10" y="98"/>
                      <a:pt x="9" y="99"/>
                      <a:pt x="9" y="100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9" y="97"/>
                      <a:pt x="9" y="97"/>
                      <a:pt x="9" y="97"/>
                    </a:cubicBezTo>
                    <a:cubicBezTo>
                      <a:pt x="9" y="96"/>
                      <a:pt x="8" y="96"/>
                      <a:pt x="8" y="96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7" y="96"/>
                      <a:pt x="7" y="96"/>
                      <a:pt x="7" y="96"/>
                    </a:cubicBezTo>
                    <a:cubicBezTo>
                      <a:pt x="7" y="95"/>
                      <a:pt x="7" y="95"/>
                      <a:pt x="7" y="95"/>
                    </a:cubicBezTo>
                    <a:cubicBezTo>
                      <a:pt x="7" y="94"/>
                      <a:pt x="7" y="94"/>
                      <a:pt x="7" y="94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8" y="93"/>
                      <a:pt x="8" y="93"/>
                      <a:pt x="8" y="93"/>
                    </a:cubicBezTo>
                    <a:cubicBezTo>
                      <a:pt x="9" y="94"/>
                      <a:pt x="9" y="94"/>
                      <a:pt x="9" y="94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9" y="92"/>
                      <a:pt x="9" y="92"/>
                      <a:pt x="9" y="92"/>
                    </a:cubicBezTo>
                    <a:cubicBezTo>
                      <a:pt x="10" y="92"/>
                      <a:pt x="10" y="92"/>
                      <a:pt x="10" y="92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10" y="90"/>
                      <a:pt x="10" y="89"/>
                      <a:pt x="10" y="89"/>
                    </a:cubicBezTo>
                    <a:cubicBezTo>
                      <a:pt x="10" y="89"/>
                      <a:pt x="10" y="89"/>
                      <a:pt x="10" y="89"/>
                    </a:cubicBezTo>
                    <a:cubicBezTo>
                      <a:pt x="12" y="89"/>
                      <a:pt x="12" y="89"/>
                      <a:pt x="12" y="89"/>
                    </a:cubicBezTo>
                    <a:cubicBezTo>
                      <a:pt x="12" y="88"/>
                      <a:pt x="12" y="88"/>
                      <a:pt x="12" y="88"/>
                    </a:cubicBezTo>
                    <a:cubicBezTo>
                      <a:pt x="12" y="87"/>
                      <a:pt x="12" y="87"/>
                      <a:pt x="12" y="87"/>
                    </a:cubicBezTo>
                    <a:cubicBezTo>
                      <a:pt x="11" y="86"/>
                      <a:pt x="12" y="85"/>
                      <a:pt x="12" y="85"/>
                    </a:cubicBezTo>
                    <a:cubicBezTo>
                      <a:pt x="12" y="85"/>
                      <a:pt x="12" y="85"/>
                      <a:pt x="12" y="8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4"/>
                      <a:pt x="13" y="84"/>
                      <a:pt x="13" y="84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3"/>
                      <a:pt x="13" y="82"/>
                      <a:pt x="13" y="82"/>
                    </a:cubicBezTo>
                    <a:cubicBezTo>
                      <a:pt x="13" y="82"/>
                      <a:pt x="13" y="82"/>
                      <a:pt x="13" y="82"/>
                    </a:cubicBezTo>
                    <a:cubicBezTo>
                      <a:pt x="14" y="82"/>
                      <a:pt x="14" y="82"/>
                      <a:pt x="14" y="82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4" y="80"/>
                      <a:pt x="14" y="80"/>
                      <a:pt x="14" y="80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9"/>
                      <a:pt x="15" y="79"/>
                      <a:pt x="15" y="79"/>
                    </a:cubicBezTo>
                    <a:cubicBezTo>
                      <a:pt x="15" y="79"/>
                      <a:pt x="16" y="79"/>
                      <a:pt x="16" y="78"/>
                    </a:cubicBezTo>
                    <a:cubicBezTo>
                      <a:pt x="16" y="77"/>
                      <a:pt x="16" y="77"/>
                      <a:pt x="16" y="77"/>
                    </a:cubicBezTo>
                    <a:cubicBezTo>
                      <a:pt x="17" y="77"/>
                      <a:pt x="17" y="76"/>
                      <a:pt x="18" y="76"/>
                    </a:cubicBezTo>
                    <a:cubicBezTo>
                      <a:pt x="19" y="75"/>
                      <a:pt x="20" y="74"/>
                      <a:pt x="20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22" y="73"/>
                      <a:pt x="23" y="73"/>
                      <a:pt x="23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3"/>
                      <a:pt x="26" y="72"/>
                      <a:pt x="27" y="72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8" y="71"/>
                      <a:pt x="29" y="70"/>
                      <a:pt x="30" y="70"/>
                    </a:cubicBezTo>
                    <a:cubicBezTo>
                      <a:pt x="30" y="70"/>
                      <a:pt x="30" y="70"/>
                      <a:pt x="30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32" y="71"/>
                      <a:pt x="33" y="72"/>
                      <a:pt x="33" y="73"/>
                    </a:cubicBezTo>
                    <a:cubicBezTo>
                      <a:pt x="33" y="75"/>
                      <a:pt x="33" y="76"/>
                      <a:pt x="33" y="77"/>
                    </a:cubicBezTo>
                    <a:cubicBezTo>
                      <a:pt x="32" y="77"/>
                      <a:pt x="32" y="77"/>
                      <a:pt x="32" y="77"/>
                    </a:cubicBezTo>
                    <a:cubicBezTo>
                      <a:pt x="31" y="77"/>
                      <a:pt x="31" y="77"/>
                      <a:pt x="31" y="77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1" y="80"/>
                      <a:pt x="32" y="80"/>
                      <a:pt x="32" y="80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2" y="82"/>
                      <a:pt x="32" y="82"/>
                      <a:pt x="32" y="82"/>
                    </a:cubicBezTo>
                    <a:cubicBezTo>
                      <a:pt x="34" y="82"/>
                      <a:pt x="34" y="82"/>
                      <a:pt x="34" y="82"/>
                    </a:cubicBezTo>
                    <a:cubicBezTo>
                      <a:pt x="36" y="82"/>
                      <a:pt x="36" y="79"/>
                      <a:pt x="36" y="78"/>
                    </a:cubicBezTo>
                    <a:cubicBezTo>
                      <a:pt x="36" y="77"/>
                      <a:pt x="36" y="76"/>
                      <a:pt x="36" y="76"/>
                    </a:cubicBezTo>
                    <a:cubicBezTo>
                      <a:pt x="36" y="76"/>
                      <a:pt x="36" y="76"/>
                      <a:pt x="36" y="76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37" y="75"/>
                      <a:pt x="37" y="75"/>
                      <a:pt x="37" y="75"/>
                    </a:cubicBezTo>
                    <a:cubicBezTo>
                      <a:pt x="37" y="75"/>
                      <a:pt x="37" y="75"/>
                      <a:pt x="37" y="75"/>
                    </a:cubicBezTo>
                    <a:cubicBezTo>
                      <a:pt x="37" y="74"/>
                      <a:pt x="37" y="73"/>
                      <a:pt x="38" y="73"/>
                    </a:cubicBezTo>
                    <a:cubicBezTo>
                      <a:pt x="38" y="73"/>
                      <a:pt x="38" y="73"/>
                      <a:pt x="38" y="73"/>
                    </a:cubicBezTo>
                    <a:cubicBezTo>
                      <a:pt x="39" y="73"/>
                      <a:pt x="39" y="73"/>
                      <a:pt x="39" y="73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70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1" y="69"/>
                      <a:pt x="42" y="69"/>
                      <a:pt x="42" y="68"/>
                    </a:cubicBezTo>
                    <a:cubicBezTo>
                      <a:pt x="42" y="68"/>
                      <a:pt x="42" y="68"/>
                      <a:pt x="42" y="68"/>
                    </a:cubicBezTo>
                    <a:cubicBezTo>
                      <a:pt x="42" y="68"/>
                      <a:pt x="43" y="67"/>
                      <a:pt x="43" y="67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7"/>
                      <a:pt x="45" y="67"/>
                      <a:pt x="45" y="67"/>
                    </a:cubicBezTo>
                    <a:cubicBezTo>
                      <a:pt x="45" y="66"/>
                      <a:pt x="45" y="66"/>
                      <a:pt x="45" y="66"/>
                    </a:cubicBezTo>
                    <a:cubicBezTo>
                      <a:pt x="45" y="66"/>
                      <a:pt x="45" y="65"/>
                      <a:pt x="44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7" y="63"/>
                      <a:pt x="47" y="63"/>
                      <a:pt x="47" y="62"/>
                    </a:cubicBezTo>
                    <a:cubicBezTo>
                      <a:pt x="48" y="62"/>
                      <a:pt x="48" y="61"/>
                      <a:pt x="49" y="60"/>
                    </a:cubicBezTo>
                    <a:cubicBezTo>
                      <a:pt x="50" y="60"/>
                      <a:pt x="50" y="59"/>
                      <a:pt x="51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3" y="59"/>
                      <a:pt x="53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4" y="58"/>
                      <a:pt x="54" y="57"/>
                      <a:pt x="54" y="57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56" y="56"/>
                      <a:pt x="56" y="56"/>
                      <a:pt x="56" y="55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56" y="52"/>
                      <a:pt x="57" y="52"/>
                      <a:pt x="57" y="51"/>
                    </a:cubicBezTo>
                    <a:cubicBezTo>
                      <a:pt x="58" y="50"/>
                      <a:pt x="59" y="48"/>
                      <a:pt x="61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2" y="47"/>
                      <a:pt x="62" y="47"/>
                      <a:pt x="62" y="47"/>
                    </a:cubicBezTo>
                    <a:cubicBezTo>
                      <a:pt x="63" y="47"/>
                      <a:pt x="63" y="47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4" y="46"/>
                      <a:pt x="64" y="46"/>
                      <a:pt x="64" y="46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7" y="46"/>
                      <a:pt x="68" y="45"/>
                      <a:pt x="68" y="45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69" y="44"/>
                      <a:pt x="69" y="44"/>
                      <a:pt x="69" y="44"/>
                    </a:cubicBezTo>
                    <a:cubicBezTo>
                      <a:pt x="69" y="43"/>
                      <a:pt x="69" y="42"/>
                      <a:pt x="69" y="42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39"/>
                      <a:pt x="71" y="39"/>
                      <a:pt x="71" y="39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3" y="37"/>
                      <a:pt x="73" y="37"/>
                      <a:pt x="73" y="37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75" y="37"/>
                      <a:pt x="75" y="37"/>
                      <a:pt x="75" y="37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7" y="36"/>
                      <a:pt x="78" y="35"/>
                      <a:pt x="78" y="35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80" y="35"/>
                      <a:pt x="80" y="35"/>
                      <a:pt x="80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2" y="34"/>
                      <a:pt x="82" y="34"/>
                    </a:cubicBezTo>
                    <a:cubicBezTo>
                      <a:pt x="82" y="33"/>
                      <a:pt x="82" y="33"/>
                      <a:pt x="82" y="33"/>
                    </a:cubicBezTo>
                    <a:cubicBezTo>
                      <a:pt x="83" y="33"/>
                      <a:pt x="83" y="32"/>
                      <a:pt x="83" y="31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79" y="30"/>
                      <a:pt x="79" y="30"/>
                      <a:pt x="79" y="3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8" y="31"/>
                      <a:pt x="78" y="31"/>
                      <a:pt x="78" y="31"/>
                    </a:cubicBezTo>
                    <a:cubicBezTo>
                      <a:pt x="77" y="31"/>
                      <a:pt x="77" y="31"/>
                      <a:pt x="77" y="31"/>
                    </a:cubicBezTo>
                    <a:cubicBezTo>
                      <a:pt x="76" y="30"/>
                      <a:pt x="76" y="30"/>
                      <a:pt x="76" y="30"/>
                    </a:cubicBezTo>
                    <a:cubicBezTo>
                      <a:pt x="76" y="30"/>
                      <a:pt x="76" y="30"/>
                      <a:pt x="76" y="30"/>
                    </a:cubicBezTo>
                    <a:cubicBezTo>
                      <a:pt x="77" y="30"/>
                      <a:pt x="77" y="30"/>
                      <a:pt x="77" y="30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9" y="29"/>
                      <a:pt x="79" y="29"/>
                      <a:pt x="79" y="29"/>
                    </a:cubicBezTo>
                    <a:cubicBezTo>
                      <a:pt x="80" y="29"/>
                      <a:pt x="80" y="29"/>
                      <a:pt x="80" y="29"/>
                    </a:cubicBezTo>
                    <a:cubicBezTo>
                      <a:pt x="80" y="29"/>
                      <a:pt x="80" y="29"/>
                      <a:pt x="80" y="29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26"/>
                      <a:pt x="93" y="26"/>
                      <a:pt x="93" y="26"/>
                    </a:cubicBezTo>
                    <a:cubicBezTo>
                      <a:pt x="94" y="26"/>
                      <a:pt x="94" y="26"/>
                      <a:pt x="94" y="26"/>
                    </a:cubicBezTo>
                    <a:cubicBezTo>
                      <a:pt x="95" y="26"/>
                      <a:pt x="95" y="26"/>
                      <a:pt x="95" y="26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95" y="25"/>
                      <a:pt x="95" y="25"/>
                      <a:pt x="95" y="25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23"/>
                      <a:pt x="96" y="23"/>
                      <a:pt x="96" y="23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7" y="23"/>
                      <a:pt x="97" y="23"/>
                      <a:pt x="98" y="23"/>
                    </a:cubicBezTo>
                    <a:cubicBezTo>
                      <a:pt x="98" y="23"/>
                      <a:pt x="99" y="23"/>
                      <a:pt x="99" y="23"/>
                    </a:cubicBezTo>
                    <a:cubicBezTo>
                      <a:pt x="100" y="23"/>
                      <a:pt x="100" y="23"/>
                      <a:pt x="101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103" y="23"/>
                      <a:pt x="103" y="22"/>
                      <a:pt x="103" y="22"/>
                    </a:cubicBezTo>
                    <a:cubicBezTo>
                      <a:pt x="104" y="21"/>
                      <a:pt x="104" y="21"/>
                      <a:pt x="104" y="20"/>
                    </a:cubicBezTo>
                    <a:cubicBezTo>
                      <a:pt x="103" y="19"/>
                      <a:pt x="103" y="18"/>
                      <a:pt x="103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2" y="17"/>
                      <a:pt x="102" y="17"/>
                      <a:pt x="102" y="16"/>
                    </a:cubicBezTo>
                    <a:cubicBezTo>
                      <a:pt x="102" y="11"/>
                      <a:pt x="102" y="11"/>
                      <a:pt x="102" y="11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0" y="11"/>
                      <a:pt x="100" y="12"/>
                      <a:pt x="99" y="12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8" y="12"/>
                      <a:pt x="98" y="12"/>
                      <a:pt x="98" y="12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8" y="9"/>
                      <a:pt x="97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89" y="8"/>
                      <a:pt x="89" y="9"/>
                      <a:pt x="88" y="9"/>
                    </a:cubicBezTo>
                    <a:cubicBezTo>
                      <a:pt x="88" y="10"/>
                      <a:pt x="88" y="11"/>
                      <a:pt x="87" y="11"/>
                    </a:cubicBezTo>
                    <a:cubicBezTo>
                      <a:pt x="87" y="11"/>
                      <a:pt x="86" y="11"/>
                      <a:pt x="86" y="11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14"/>
                      <a:pt x="82" y="15"/>
                      <a:pt x="81" y="15"/>
                    </a:cubicBezTo>
                    <a:cubicBezTo>
                      <a:pt x="81" y="15"/>
                      <a:pt x="81" y="15"/>
                      <a:pt x="81" y="15"/>
                    </a:cubicBezTo>
                    <a:cubicBezTo>
                      <a:pt x="80" y="16"/>
                      <a:pt x="80" y="16"/>
                      <a:pt x="80" y="17"/>
                    </a:cubicBez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8" y="18"/>
                      <a:pt x="77" y="19"/>
                      <a:pt x="76" y="19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21"/>
                      <a:pt x="74" y="21"/>
                      <a:pt x="74" y="21"/>
                    </a:cubicBezTo>
                    <a:cubicBezTo>
                      <a:pt x="73" y="21"/>
                      <a:pt x="73" y="22"/>
                      <a:pt x="73" y="23"/>
                    </a:cubicBezTo>
                    <a:cubicBezTo>
                      <a:pt x="73" y="23"/>
                      <a:pt x="73" y="23"/>
                      <a:pt x="73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2"/>
                      <a:pt x="72" y="22"/>
                      <a:pt x="72" y="22"/>
                    </a:cubicBezTo>
                    <a:cubicBezTo>
                      <a:pt x="72" y="22"/>
                      <a:pt x="73" y="22"/>
                      <a:pt x="73" y="21"/>
                    </a:cubicBezTo>
                    <a:cubicBezTo>
                      <a:pt x="73" y="20"/>
                      <a:pt x="73" y="19"/>
                      <a:pt x="72" y="18"/>
                    </a:cubicBezTo>
                    <a:cubicBezTo>
                      <a:pt x="72" y="18"/>
                      <a:pt x="72" y="18"/>
                      <a:pt x="72" y="18"/>
                    </a:cubicBezTo>
                    <a:cubicBezTo>
                      <a:pt x="72" y="17"/>
                      <a:pt x="72" y="17"/>
                      <a:pt x="72" y="17"/>
                    </a:cubicBezTo>
                    <a:cubicBezTo>
                      <a:pt x="72" y="17"/>
                      <a:pt x="72" y="16"/>
                      <a:pt x="72" y="16"/>
                    </a:cubicBezTo>
                    <a:cubicBezTo>
                      <a:pt x="72" y="16"/>
                      <a:pt x="72" y="16"/>
                      <a:pt x="72" y="16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5" y="14"/>
                      <a:pt x="75" y="13"/>
                      <a:pt x="75" y="13"/>
                    </a:cubicBezTo>
                    <a:cubicBezTo>
                      <a:pt x="75" y="13"/>
                      <a:pt x="75" y="13"/>
                      <a:pt x="75" y="13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6" y="9"/>
                      <a:pt x="76" y="9"/>
                      <a:pt x="76" y="9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81" y="9"/>
                      <a:pt x="82" y="8"/>
                      <a:pt x="82" y="8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5" y="7"/>
                      <a:pt x="85" y="7"/>
                      <a:pt x="85" y="7"/>
                    </a:cubicBezTo>
                    <a:cubicBezTo>
                      <a:pt x="86" y="7"/>
                      <a:pt x="86" y="7"/>
                      <a:pt x="86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7" y="6"/>
                      <a:pt x="87" y="6"/>
                      <a:pt x="87" y="6"/>
                    </a:cubicBezTo>
                    <a:cubicBezTo>
                      <a:pt x="87" y="6"/>
                      <a:pt x="87" y="6"/>
                      <a:pt x="87" y="6"/>
                    </a:cubicBezTo>
                    <a:cubicBezTo>
                      <a:pt x="88" y="5"/>
                      <a:pt x="88" y="5"/>
                      <a:pt x="88" y="4"/>
                    </a:cubicBezTo>
                    <a:cubicBezTo>
                      <a:pt x="89" y="3"/>
                      <a:pt x="89" y="2"/>
                      <a:pt x="89" y="2"/>
                    </a:cubicBezTo>
                    <a:cubicBezTo>
                      <a:pt x="88" y="0"/>
                      <a:pt x="87" y="0"/>
                      <a:pt x="8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3"/>
              <p:cNvSpPr>
                <a:spLocks noEditPoints="1"/>
              </p:cNvSpPr>
              <p:nvPr/>
            </p:nvSpPr>
            <p:spPr bwMode="auto">
              <a:xfrm>
                <a:off x="4164" y="2301"/>
                <a:ext cx="31" cy="55"/>
              </a:xfrm>
              <a:custGeom>
                <a:avLst/>
                <a:gdLst>
                  <a:gd name="T0" fmla="*/ 12 w 13"/>
                  <a:gd name="T1" fmla="*/ 0 h 23"/>
                  <a:gd name="T2" fmla="*/ 12 w 13"/>
                  <a:gd name="T3" fmla="*/ 0 h 23"/>
                  <a:gd name="T4" fmla="*/ 12 w 13"/>
                  <a:gd name="T5" fmla="*/ 0 h 23"/>
                  <a:gd name="T6" fmla="*/ 12 w 13"/>
                  <a:gd name="T7" fmla="*/ 0 h 23"/>
                  <a:gd name="T8" fmla="*/ 9 w 13"/>
                  <a:gd name="T9" fmla="*/ 0 h 23"/>
                  <a:gd name="T10" fmla="*/ 7 w 13"/>
                  <a:gd name="T11" fmla="*/ 2 h 23"/>
                  <a:gd name="T12" fmla="*/ 6 w 13"/>
                  <a:gd name="T13" fmla="*/ 4 h 23"/>
                  <a:gd name="T14" fmla="*/ 5 w 13"/>
                  <a:gd name="T15" fmla="*/ 6 h 23"/>
                  <a:gd name="T16" fmla="*/ 5 w 13"/>
                  <a:gd name="T17" fmla="*/ 6 h 23"/>
                  <a:gd name="T18" fmla="*/ 4 w 13"/>
                  <a:gd name="T19" fmla="*/ 7 h 23"/>
                  <a:gd name="T20" fmla="*/ 3 w 13"/>
                  <a:gd name="T21" fmla="*/ 9 h 23"/>
                  <a:gd name="T22" fmla="*/ 3 w 13"/>
                  <a:gd name="T23" fmla="*/ 9 h 23"/>
                  <a:gd name="T24" fmla="*/ 3 w 13"/>
                  <a:gd name="T25" fmla="*/ 10 h 23"/>
                  <a:gd name="T26" fmla="*/ 2 w 13"/>
                  <a:gd name="T27" fmla="*/ 14 h 23"/>
                  <a:gd name="T28" fmla="*/ 2 w 13"/>
                  <a:gd name="T29" fmla="*/ 14 h 23"/>
                  <a:gd name="T30" fmla="*/ 1 w 13"/>
                  <a:gd name="T31" fmla="*/ 14 h 23"/>
                  <a:gd name="T32" fmla="*/ 0 w 13"/>
                  <a:gd name="T33" fmla="*/ 19 h 23"/>
                  <a:gd name="T34" fmla="*/ 1 w 13"/>
                  <a:gd name="T35" fmla="*/ 21 h 23"/>
                  <a:gd name="T36" fmla="*/ 0 w 13"/>
                  <a:gd name="T37" fmla="*/ 22 h 23"/>
                  <a:gd name="T38" fmla="*/ 1 w 13"/>
                  <a:gd name="T39" fmla="*/ 23 h 23"/>
                  <a:gd name="T40" fmla="*/ 2 w 13"/>
                  <a:gd name="T41" fmla="*/ 23 h 23"/>
                  <a:gd name="T42" fmla="*/ 6 w 13"/>
                  <a:gd name="T43" fmla="*/ 19 h 23"/>
                  <a:gd name="T44" fmla="*/ 6 w 13"/>
                  <a:gd name="T45" fmla="*/ 18 h 23"/>
                  <a:gd name="T46" fmla="*/ 7 w 13"/>
                  <a:gd name="T47" fmla="*/ 18 h 23"/>
                  <a:gd name="T48" fmla="*/ 7 w 13"/>
                  <a:gd name="T49" fmla="*/ 16 h 23"/>
                  <a:gd name="T50" fmla="*/ 7 w 13"/>
                  <a:gd name="T51" fmla="*/ 14 h 23"/>
                  <a:gd name="T52" fmla="*/ 7 w 13"/>
                  <a:gd name="T53" fmla="*/ 14 h 23"/>
                  <a:gd name="T54" fmla="*/ 7 w 13"/>
                  <a:gd name="T55" fmla="*/ 13 h 23"/>
                  <a:gd name="T56" fmla="*/ 7 w 13"/>
                  <a:gd name="T57" fmla="*/ 12 h 23"/>
                  <a:gd name="T58" fmla="*/ 7 w 13"/>
                  <a:gd name="T59" fmla="*/ 12 h 23"/>
                  <a:gd name="T60" fmla="*/ 8 w 13"/>
                  <a:gd name="T61" fmla="*/ 10 h 23"/>
                  <a:gd name="T62" fmla="*/ 8 w 13"/>
                  <a:gd name="T63" fmla="*/ 10 h 23"/>
                  <a:gd name="T64" fmla="*/ 8 w 13"/>
                  <a:gd name="T65" fmla="*/ 9 h 23"/>
                  <a:gd name="T66" fmla="*/ 8 w 13"/>
                  <a:gd name="T67" fmla="*/ 9 h 23"/>
                  <a:gd name="T68" fmla="*/ 9 w 13"/>
                  <a:gd name="T69" fmla="*/ 9 h 23"/>
                  <a:gd name="T70" fmla="*/ 12 w 13"/>
                  <a:gd name="T71" fmla="*/ 2 h 23"/>
                  <a:gd name="T72" fmla="*/ 12 w 13"/>
                  <a:gd name="T73" fmla="*/ 3 h 23"/>
                  <a:gd name="T74" fmla="*/ 11 w 13"/>
                  <a:gd name="T75" fmla="*/ 3 h 23"/>
                  <a:gd name="T76" fmla="*/ 11 w 13"/>
                  <a:gd name="T77" fmla="*/ 2 h 23"/>
                  <a:gd name="T78" fmla="*/ 10 w 13"/>
                  <a:gd name="T79" fmla="*/ 1 h 23"/>
                  <a:gd name="T80" fmla="*/ 10 w 13"/>
                  <a:gd name="T81" fmla="*/ 0 h 23"/>
                  <a:gd name="T82" fmla="*/ 9 w 13"/>
                  <a:gd name="T8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" h="23">
                    <a:moveTo>
                      <a:pt x="12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moveTo>
                      <a:pt x="9" y="0"/>
                    </a:moveTo>
                    <a:cubicBezTo>
                      <a:pt x="9" y="1"/>
                      <a:pt x="8" y="1"/>
                      <a:pt x="7" y="2"/>
                    </a:cubicBezTo>
                    <a:cubicBezTo>
                      <a:pt x="7" y="3"/>
                      <a:pt x="6" y="3"/>
                      <a:pt x="6" y="4"/>
                    </a:cubicBezTo>
                    <a:cubicBezTo>
                      <a:pt x="5" y="4"/>
                      <a:pt x="5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8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1"/>
                      <a:pt x="2" y="12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5"/>
                      <a:pt x="0" y="17"/>
                      <a:pt x="0" y="19"/>
                    </a:cubicBezTo>
                    <a:cubicBezTo>
                      <a:pt x="1" y="20"/>
                      <a:pt x="1" y="21"/>
                      <a:pt x="1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5" y="23"/>
                      <a:pt x="5" y="20"/>
                      <a:pt x="6" y="19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7"/>
                      <a:pt x="7" y="16"/>
                      <a:pt x="7" y="16"/>
                    </a:cubicBezTo>
                    <a:cubicBezTo>
                      <a:pt x="7" y="15"/>
                      <a:pt x="7" y="15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2"/>
                      <a:pt x="8" y="11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1" y="8"/>
                      <a:pt x="13" y="5"/>
                      <a:pt x="12" y="2"/>
                    </a:cubicBezTo>
                    <a:cubicBezTo>
                      <a:pt x="12" y="2"/>
                      <a:pt x="12" y="2"/>
                      <a:pt x="12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2"/>
                      <a:pt x="10" y="1"/>
                      <a:pt x="10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44"/>
              <p:cNvSpPr/>
              <p:nvPr/>
            </p:nvSpPr>
            <p:spPr bwMode="auto">
              <a:xfrm>
                <a:off x="4188" y="2298"/>
                <a:ext cx="7" cy="10"/>
              </a:xfrm>
              <a:custGeom>
                <a:avLst/>
                <a:gdLst>
                  <a:gd name="T0" fmla="*/ 1 w 3"/>
                  <a:gd name="T1" fmla="*/ 0 h 4"/>
                  <a:gd name="T2" fmla="*/ 0 w 3"/>
                  <a:gd name="T3" fmla="*/ 1 h 4"/>
                  <a:gd name="T4" fmla="*/ 0 w 3"/>
                  <a:gd name="T5" fmla="*/ 2 h 4"/>
                  <a:gd name="T6" fmla="*/ 1 w 3"/>
                  <a:gd name="T7" fmla="*/ 3 h 4"/>
                  <a:gd name="T8" fmla="*/ 1 w 3"/>
                  <a:gd name="T9" fmla="*/ 4 h 4"/>
                  <a:gd name="T10" fmla="*/ 2 w 3"/>
                  <a:gd name="T11" fmla="*/ 4 h 4"/>
                  <a:gd name="T12" fmla="*/ 2 w 3"/>
                  <a:gd name="T13" fmla="*/ 3 h 4"/>
                  <a:gd name="T14" fmla="*/ 3 w 3"/>
                  <a:gd name="T15" fmla="*/ 2 h 4"/>
                  <a:gd name="T16" fmla="*/ 2 w 3"/>
                  <a:gd name="T17" fmla="*/ 1 h 4"/>
                  <a:gd name="T18" fmla="*/ 2 w 3"/>
                  <a:gd name="T19" fmla="*/ 1 h 4"/>
                  <a:gd name="T20" fmla="*/ 1 w 3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4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1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3075297" y="1894299"/>
            <a:ext cx="1266206" cy="1862902"/>
            <a:chOff x="3075297" y="1684749"/>
            <a:chExt cx="1266206" cy="1862902"/>
          </a:xfrm>
        </p:grpSpPr>
        <p:grpSp>
          <p:nvGrpSpPr>
            <p:cNvPr id="57" name="组合 56"/>
            <p:cNvGrpSpPr/>
            <p:nvPr/>
          </p:nvGrpSpPr>
          <p:grpSpPr>
            <a:xfrm>
              <a:off x="3075297" y="1684749"/>
              <a:ext cx="1266206" cy="1862902"/>
              <a:chOff x="2993266" y="1723328"/>
              <a:chExt cx="1411736" cy="2077014"/>
            </a:xfrm>
          </p:grpSpPr>
          <p:sp>
            <p:nvSpPr>
              <p:cNvPr id="61" name="圆角矩形 33"/>
              <p:cNvSpPr/>
              <p:nvPr/>
            </p:nvSpPr>
            <p:spPr>
              <a:xfrm rot="2700000">
                <a:off x="2800568" y="2195908"/>
                <a:ext cx="2077014" cy="11318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69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2993266" y="1901066"/>
                <a:ext cx="947668" cy="9476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圆角矩形 35"/>
              <p:cNvSpPr/>
              <p:nvPr/>
            </p:nvSpPr>
            <p:spPr>
              <a:xfrm rot="2700000">
                <a:off x="2918202" y="2295926"/>
                <a:ext cx="1827603" cy="90243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55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086100" y="1993900"/>
                <a:ext cx="762000" cy="76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65100" dist="76200" dir="2700000" sx="97000" sy="97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3145018" y="1958461"/>
              <a:ext cx="685800" cy="602332"/>
              <a:chOff x="3145018" y="1958461"/>
              <a:chExt cx="685800" cy="602332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3145018" y="1958461"/>
                <a:ext cx="685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0070C0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2800" dirty="0">
                  <a:solidFill>
                    <a:srgbClr val="0070C0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3220023" y="2306877"/>
                <a:ext cx="58487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Impact" panose="020B0806030902050204" pitchFamily="34" charset="0"/>
                  </a:rPr>
                  <a:t>OPTION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3075297" y="4205699"/>
            <a:ext cx="1266206" cy="1862902"/>
            <a:chOff x="3075297" y="3996149"/>
            <a:chExt cx="1266206" cy="1862902"/>
          </a:xfrm>
        </p:grpSpPr>
        <p:grpSp>
          <p:nvGrpSpPr>
            <p:cNvPr id="66" name="组合 65"/>
            <p:cNvGrpSpPr/>
            <p:nvPr/>
          </p:nvGrpSpPr>
          <p:grpSpPr>
            <a:xfrm>
              <a:off x="3075297" y="3996149"/>
              <a:ext cx="1266206" cy="1862902"/>
              <a:chOff x="2993266" y="1723328"/>
              <a:chExt cx="1411736" cy="2077014"/>
            </a:xfrm>
          </p:grpSpPr>
          <p:sp>
            <p:nvSpPr>
              <p:cNvPr id="70" name="圆角矩形 55"/>
              <p:cNvSpPr/>
              <p:nvPr/>
            </p:nvSpPr>
            <p:spPr>
              <a:xfrm rot="2700000">
                <a:off x="2800568" y="2195908"/>
                <a:ext cx="2077014" cy="11318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69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2993266" y="1901066"/>
                <a:ext cx="947668" cy="9476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圆角矩形 57"/>
              <p:cNvSpPr/>
              <p:nvPr/>
            </p:nvSpPr>
            <p:spPr>
              <a:xfrm rot="2700000">
                <a:off x="2918202" y="2295926"/>
                <a:ext cx="1827603" cy="90243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55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3086100" y="1993900"/>
                <a:ext cx="762000" cy="76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65100" dist="76200" dir="2700000" sx="97000" sy="97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3145018" y="4265255"/>
              <a:ext cx="685800" cy="602332"/>
              <a:chOff x="3145018" y="1958461"/>
              <a:chExt cx="685800" cy="602332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3145018" y="1958461"/>
                <a:ext cx="685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0070C0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2800" dirty="0">
                  <a:solidFill>
                    <a:srgbClr val="0070C0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3220023" y="2306877"/>
                <a:ext cx="58487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Impact" panose="020B0806030902050204" pitchFamily="34" charset="0"/>
                  </a:rPr>
                  <a:t>OPTION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8282297" y="1894299"/>
            <a:ext cx="1266206" cy="1862902"/>
            <a:chOff x="8282297" y="1684749"/>
            <a:chExt cx="1266206" cy="1862902"/>
          </a:xfrm>
        </p:grpSpPr>
        <p:grpSp>
          <p:nvGrpSpPr>
            <p:cNvPr id="75" name="组合 74"/>
            <p:cNvGrpSpPr/>
            <p:nvPr/>
          </p:nvGrpSpPr>
          <p:grpSpPr>
            <a:xfrm>
              <a:off x="8282297" y="1684749"/>
              <a:ext cx="1266206" cy="1862902"/>
              <a:chOff x="2993266" y="1723328"/>
              <a:chExt cx="1411736" cy="2077014"/>
            </a:xfrm>
          </p:grpSpPr>
          <p:sp>
            <p:nvSpPr>
              <p:cNvPr id="79" name="圆角矩形 60"/>
              <p:cNvSpPr/>
              <p:nvPr/>
            </p:nvSpPr>
            <p:spPr>
              <a:xfrm rot="2700000">
                <a:off x="2800568" y="2195908"/>
                <a:ext cx="2077014" cy="11318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69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0" name="椭圆 79"/>
              <p:cNvSpPr/>
              <p:nvPr/>
            </p:nvSpPr>
            <p:spPr>
              <a:xfrm>
                <a:off x="2993266" y="1901066"/>
                <a:ext cx="947668" cy="9476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圆角矩形 62"/>
              <p:cNvSpPr/>
              <p:nvPr/>
            </p:nvSpPr>
            <p:spPr>
              <a:xfrm rot="2700000">
                <a:off x="2918202" y="2295926"/>
                <a:ext cx="1827603" cy="90243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55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086100" y="1993900"/>
                <a:ext cx="762000" cy="76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65100" dist="76200" dir="2700000" sx="97000" sy="97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8344684" y="1958461"/>
              <a:ext cx="685800" cy="602332"/>
              <a:chOff x="3145018" y="1958461"/>
              <a:chExt cx="685800" cy="602332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3145018" y="1958461"/>
                <a:ext cx="685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0070C0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2800" dirty="0">
                  <a:solidFill>
                    <a:srgbClr val="0070C0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8" name="文本框 77"/>
              <p:cNvSpPr txBox="1"/>
              <p:nvPr/>
            </p:nvSpPr>
            <p:spPr>
              <a:xfrm>
                <a:off x="3220023" y="2306877"/>
                <a:ext cx="58487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Impact" panose="020B0806030902050204" pitchFamily="34" charset="0"/>
                  </a:rPr>
                  <a:t>OPTION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8282297" y="4205699"/>
            <a:ext cx="1266206" cy="1862902"/>
            <a:chOff x="8282297" y="3996149"/>
            <a:chExt cx="1266206" cy="1862902"/>
          </a:xfrm>
        </p:grpSpPr>
        <p:grpSp>
          <p:nvGrpSpPr>
            <p:cNvPr id="84" name="组合 83"/>
            <p:cNvGrpSpPr/>
            <p:nvPr/>
          </p:nvGrpSpPr>
          <p:grpSpPr>
            <a:xfrm>
              <a:off x="8282297" y="3996149"/>
              <a:ext cx="1266206" cy="1862902"/>
              <a:chOff x="2993266" y="1723328"/>
              <a:chExt cx="1411736" cy="2077014"/>
            </a:xfrm>
          </p:grpSpPr>
          <p:sp>
            <p:nvSpPr>
              <p:cNvPr id="88" name="圆角矩形 65"/>
              <p:cNvSpPr/>
              <p:nvPr/>
            </p:nvSpPr>
            <p:spPr>
              <a:xfrm rot="2700000">
                <a:off x="2800568" y="2195908"/>
                <a:ext cx="2077014" cy="1131854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69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63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2993266" y="1901066"/>
                <a:ext cx="947668" cy="947668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254000" dist="1016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角矩形 67"/>
              <p:cNvSpPr/>
              <p:nvPr/>
            </p:nvSpPr>
            <p:spPr>
              <a:xfrm rot="2700000">
                <a:off x="2918202" y="2295926"/>
                <a:ext cx="1827603" cy="902439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tx1">
                      <a:alpha val="55000"/>
                    </a:schemeClr>
                  </a:gs>
                  <a:gs pos="100000">
                    <a:srgbClr val="F2F2F2">
                      <a:alpha val="0"/>
                    </a:srgbClr>
                  </a:gs>
                </a:gsLst>
                <a:lin ang="0" scaled="0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3086100" y="1993900"/>
                <a:ext cx="762000" cy="7620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1270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2700000" scaled="1"/>
                  <a:tileRect/>
                </a:gradFill>
              </a:ln>
              <a:effectLst>
                <a:outerShdw blurRad="165100" dist="76200" dir="2700000" sx="97000" sy="97000" algn="tl" rotWithShape="0">
                  <a:prstClr val="black">
                    <a:alpha val="2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5" name="组合 84"/>
            <p:cNvGrpSpPr/>
            <p:nvPr/>
          </p:nvGrpSpPr>
          <p:grpSpPr>
            <a:xfrm>
              <a:off x="8344684" y="4265255"/>
              <a:ext cx="685800" cy="602332"/>
              <a:chOff x="3145018" y="1958461"/>
              <a:chExt cx="685800" cy="602332"/>
            </a:xfrm>
          </p:grpSpPr>
          <p:sp>
            <p:nvSpPr>
              <p:cNvPr id="86" name="文本框 85"/>
              <p:cNvSpPr txBox="1"/>
              <p:nvPr/>
            </p:nvSpPr>
            <p:spPr>
              <a:xfrm>
                <a:off x="3145018" y="1958461"/>
                <a:ext cx="685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800" dirty="0">
                    <a:solidFill>
                      <a:srgbClr val="0070C0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2800" dirty="0">
                  <a:solidFill>
                    <a:srgbClr val="0070C0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87" name="文本框 86"/>
              <p:cNvSpPr txBox="1"/>
              <p:nvPr/>
            </p:nvSpPr>
            <p:spPr>
              <a:xfrm>
                <a:off x="3220023" y="2306877"/>
                <a:ext cx="584875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000" dirty="0">
                    <a:solidFill>
                      <a:schemeClr val="bg1">
                        <a:lumMod val="65000"/>
                      </a:schemeClr>
                    </a:solidFill>
                    <a:latin typeface="Impact" panose="020B0806030902050204" pitchFamily="34" charset="0"/>
                  </a:rPr>
                  <a:t>OPTION</a:t>
                </a:r>
                <a:endPara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92" name="文本框 46"/>
          <p:cNvSpPr txBox="1"/>
          <p:nvPr/>
        </p:nvSpPr>
        <p:spPr>
          <a:xfrm>
            <a:off x="5269320" y="3380256"/>
            <a:ext cx="1727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2400" b="1" dirty="0">
                <a:solidFill>
                  <a:schemeClr val="bg1"/>
                </a:solidFill>
                <a:highlight>
                  <a:srgbClr val="033692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服务保障</a:t>
            </a:r>
            <a:endParaRPr lang="zh-CN" altLang="en-US" sz="1200" dirty="0">
              <a:solidFill>
                <a:schemeClr val="bg1"/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highlight>
                <a:srgbClr val="033692"/>
              </a:highlight>
              <a:latin typeface="LiHei Pro" panose="020B0500000000000000" pitchFamily="34" charset="-122"/>
              <a:ea typeface="LiHei Pro" panose="020B0500000000000000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形状 psFMUszxFX"/>
          <p:cNvSpPr/>
          <p:nvPr/>
        </p:nvSpPr>
        <p:spPr>
          <a:xfrm>
            <a:off x="2872309" y="3078485"/>
            <a:ext cx="6048672" cy="648072"/>
          </a:xfrm>
          <a:prstGeom prst="roundRect">
            <a:avLst/>
          </a:prstGeom>
          <a:solidFill>
            <a:srgbClr val="009BE1"/>
          </a:solidFill>
          <a:ln w="12700" cap="flat" cmpd="sng">
            <a:solidFill>
              <a:srgbClr val="FFFFFF">
                <a:lumOff val="0"/>
              </a:srgbClr>
            </a:solidFill>
            <a:prstDash val="solid"/>
            <a:miter/>
          </a:ln>
          <a:effectLst/>
        </p:spPr>
        <p:txBody>
          <a:bodyPr vert="horz" wrap="square" lIns="137160" tIns="137160" rIns="137160" bIns="137160" numCol="1" spcCol="1270" anchor="ctr" anchorCtr="0"/>
          <a:lstStyle/>
          <a:p>
            <a:pPr marL="0" lvl="0" indent="0" algn="ctr" defTabSz="1600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6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6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测试数据一致性</a:t>
            </a:r>
            <a:endParaRPr lang="en-US" altLang="en-US" sz="3600" b="1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0"/>
            <a:ext cx="6976765" cy="730885"/>
          </a:xfr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VNA4435 VS E5080B-Thru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01" y="1062262"/>
            <a:ext cx="5787760" cy="23004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7864"/>
            <a:ext cx="6112669" cy="225930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690" y="1278285"/>
            <a:ext cx="5810598" cy="230042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647972" y="3847864"/>
            <a:ext cx="5542957" cy="1526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直通校准件对比测试：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4435 VS 5080B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插损：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＜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0.02dB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相位：＜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0.2°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驻波：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-45dB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6832749" cy="774229"/>
          </a:xfrm>
          <a:solidFill>
            <a:srgbClr val="009BE1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VNA4435 VS E5080B-1</a:t>
            </a:r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pair</a:t>
            </a:r>
            <a:r>
              <a: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单端</a:t>
            </a:r>
            <a:endParaRPr lang="en-US" altLang="zh-CN" sz="36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45" y="893819"/>
            <a:ext cx="9050998" cy="5684945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9929093" y="1134269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929093" y="1494309"/>
            <a:ext cx="4320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0418762" y="96499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VNA4435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0418762" y="132503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E5080B</a:t>
            </a:r>
            <a:endParaRPr lang="zh-CN" alt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6760741" cy="699770"/>
          </a:xfr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VNA4435 VS E5080B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-1 pair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差分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29" y="805435"/>
            <a:ext cx="9115248" cy="5801438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9799464" y="1275961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9799464" y="1636001"/>
            <a:ext cx="4320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0289133" y="110668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VNA4435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0289133" y="146672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E5080B</a:t>
            </a:r>
            <a:endParaRPr lang="zh-CN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834576" y="6374007"/>
            <a:ext cx="2750701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0" y="0"/>
            <a:ext cx="4342981" cy="699943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CN" sz="3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VS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PNA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系统对比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78410" y="1228524"/>
            <a:ext cx="4342981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测试设备：VNA4435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+MSW40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矩阵开关、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PNA N5224B +MSW40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矩阵开关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测试环境和仪器设置：25℃，0.01 GHz--40GHz，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10kHz IFBW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测试DUT：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X8 DAC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线缆</a:t>
            </a: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Wingdings" panose="05000000000000000000" charset="0"/>
              <a:buChar char="Ø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数据分析对比工具：PLTS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1"/>
            </p:custDataLst>
          </p:nvPr>
        </p:nvGraphicFramePr>
        <p:xfrm>
          <a:off x="266225" y="4531225"/>
          <a:ext cx="6631220" cy="1226269"/>
        </p:xfrm>
        <a:graphic>
          <a:graphicData uri="http://schemas.openxmlformats.org/drawingml/2006/table">
            <a:tbl>
              <a:tblPr/>
              <a:tblGrid>
                <a:gridCol w="1036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8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6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2539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参考指标要求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8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验证结果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102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插损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ea"/>
                        <a:buNone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差异≤0.4dB</a:t>
                      </a:r>
                      <a:endParaRPr lang="en-US" altLang="zh-CN" sz="16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&lt;0.1</a:t>
                      </a:r>
                      <a:endParaRPr lang="zh-CN" altLang="en-US" sz="16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7FBF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阻抗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ea"/>
                        <a:buNone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≤1.5</a:t>
                      </a:r>
                      <a:r>
                        <a:rPr lang="en-US" altLang="zh-CN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Ω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&lt;1Ω</a:t>
                      </a:r>
                      <a:endParaRPr lang="zh-CN" altLang="en-US" sz="16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3596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串扰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ea"/>
                        <a:buNone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曲线包络面相同，且差异最大的位置≤5dB</a:t>
                      </a:r>
                      <a:endParaRPr lang="en-US" altLang="zh-CN" sz="16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69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&lt;2dB</a:t>
                      </a:r>
                      <a:endParaRPr lang="zh-CN" altLang="en-US" sz="1600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805" y="231497"/>
            <a:ext cx="3509111" cy="18744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805" y="2469646"/>
            <a:ext cx="3509111" cy="193775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6118" y="4741609"/>
            <a:ext cx="3529798" cy="19491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552829" y="4975083"/>
            <a:ext cx="729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NEXT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624837" y="2598471"/>
            <a:ext cx="8170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TDD11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52829" y="318338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SDD21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0948151" y="1339441"/>
            <a:ext cx="432048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0948151" y="1699481"/>
            <a:ext cx="43204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1355750" y="1566317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VNA4435</a:t>
            </a:r>
            <a:endParaRPr lang="zh-CN" altLang="en-US" sz="1400" dirty="0"/>
          </a:p>
        </p:txBody>
      </p:sp>
      <p:sp>
        <p:nvSpPr>
          <p:cNvPr id="15" name="文本框 14"/>
          <p:cNvSpPr txBox="1"/>
          <p:nvPr/>
        </p:nvSpPr>
        <p:spPr>
          <a:xfrm>
            <a:off x="11380199" y="1171234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N5224B</a:t>
            </a:r>
            <a:endParaRPr lang="zh-CN" altLang="en-US" sz="1400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8533" y="2864765"/>
            <a:ext cx="2095341" cy="12483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117" y="79283"/>
            <a:ext cx="1959328" cy="226654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680019" y="2483016"/>
            <a:ext cx="122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VS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形状 fkKmscDoLa"/>
          <p:cNvSpPr/>
          <p:nvPr/>
        </p:nvSpPr>
        <p:spPr>
          <a:xfrm>
            <a:off x="3160341" y="2762911"/>
            <a:ext cx="5760640" cy="640699"/>
          </a:xfrm>
          <a:prstGeom prst="roundRect">
            <a:avLst/>
          </a:prstGeom>
          <a:solidFill>
            <a:srgbClr val="009BE1"/>
          </a:solidFill>
          <a:ln w="12700" cap="flat" cmpd="sng">
            <a:solidFill>
              <a:schemeClr val="lt1">
                <a:lumOff val="0"/>
              </a:schemeClr>
            </a:solidFill>
            <a:prstDash val="solid"/>
            <a:miter/>
          </a:ln>
          <a:effectLst/>
        </p:spPr>
        <p:txBody>
          <a:bodyPr vert="horz" wrap="square" lIns="137160" tIns="137160" rIns="137160" bIns="137160" numCol="1" spcCol="1270" anchor="ctr" anchorCtr="0"/>
          <a:lstStyle/>
          <a:p>
            <a:pPr marL="0" lvl="0" indent="0" algn="ctr" defTabSz="1600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3600" b="1" kern="1200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600" b="1" kern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测试数据稳定性</a:t>
            </a:r>
            <a:endParaRPr lang="en-US" altLang="zh-CN" sz="3600" b="1" kern="12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/>
          <p:nvPr/>
        </p:nvSpPr>
        <p:spPr>
          <a:xfrm>
            <a:off x="1" y="0"/>
            <a:ext cx="4168452" cy="918245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zh-CN" sz="3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系统稳定性测试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52128" y="1035836"/>
            <a:ext cx="9721080" cy="329320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测试设备：极致汇仪ICTS高速线缆测试系统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测试环境和仪器设置：25℃，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Hz--40GHz，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4000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个点，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10kHz IFBW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测试DUT：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两块同样的2xthru PCB板，每个板子上两个2xthru，一共四个2xthru差分对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测试时长：14天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测试间隔：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5min/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数据分析对比工具：PLTS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数据抽样方法：每天随机抽样一次测试结果，均匀分布在早、中、晚，一共14次测试数据</a:t>
            </a:r>
          </a:p>
        </p:txBody>
      </p:sp>
      <p:graphicFrame>
        <p:nvGraphicFramePr>
          <p:cNvPr id="9" name="表格 8"/>
          <p:cNvGraphicFramePr/>
          <p:nvPr>
            <p:custDataLst>
              <p:tags r:id="rId1"/>
            </p:custDataLst>
          </p:nvPr>
        </p:nvGraphicFramePr>
        <p:xfrm>
          <a:off x="1252128" y="4446637"/>
          <a:ext cx="9721080" cy="1921564"/>
        </p:xfrm>
        <a:graphic>
          <a:graphicData uri="http://schemas.openxmlformats.org/drawingml/2006/table">
            <a:tbl>
              <a:tblPr/>
              <a:tblGrid>
                <a:gridCol w="1755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43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21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114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805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805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参考指标要求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805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14天每天随机抽样测试结果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SDD21 /SDD12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满足差别小于0.35dB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16GHz差别仅0.13dB；24GHz差别仅0.15dB；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7FBF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SCD21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包络一致，峰值差别小于1.5db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16GHz差别仅0.37dB；峰值差别仅0.28dB；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SDD11/SDD22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包络一致，峰值差别小于1.5db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16GHz差别仅0.21dB；峰值差别1.27dB；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7FBF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NEXT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满足峰值差别小于1.5dB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差别0.99dB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FFFFF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FEXT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6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D6E6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满足峰值差别小于1.5dB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D6E6F2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差别0.91dB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F7FB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F7FBFC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DDDDDD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7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575"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b="1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TDD11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满足差异小于0.2Ω</a:t>
                      </a:r>
                    </a:p>
                  </a:txBody>
                  <a:tcPr marL="68580" marR="68580" marT="0" marB="0">
                    <a:lnL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>
                        <a:buClrTx/>
                        <a:buSzTx/>
                        <a:buFontTx/>
                      </a:pPr>
                      <a:r>
                        <a:rPr lang="zh-CN" altLang="en-US" sz="1600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差别0.01Ω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B9D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B9D7EA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B9D7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/>
          <p:nvPr/>
        </p:nvSpPr>
        <p:spPr>
          <a:xfrm>
            <a:off x="1" y="0"/>
            <a:ext cx="4168452" cy="918245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altLang="zh-CN" sz="3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系统稳定性测试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40" y="1278285"/>
            <a:ext cx="3476027" cy="1977683"/>
          </a:xfrm>
          <a:prstGeom prst="rect">
            <a:avLst/>
          </a:prstGeom>
        </p:spPr>
      </p:pic>
      <p:pic>
        <p:nvPicPr>
          <p:cNvPr id="7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264" y="1263650"/>
            <a:ext cx="3037559" cy="1967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940" y="4155470"/>
            <a:ext cx="3476027" cy="1977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4100" y="1278285"/>
            <a:ext cx="2996257" cy="197768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4688093" y="1421043"/>
            <a:ext cx="7296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NEXT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5587" y="4337640"/>
            <a:ext cx="8282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SDD11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5063" y="1432538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SDD21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203397" y="1463413"/>
            <a:ext cx="8435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SCD21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4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4442" y="4188876"/>
            <a:ext cx="3044870" cy="1971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5488" y="4155470"/>
            <a:ext cx="3044870" cy="197768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4634978" y="4363380"/>
            <a:ext cx="707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FEXT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84877" y="4363380"/>
            <a:ext cx="787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SKEW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>
          <a:xfrm>
            <a:off x="840492" y="6528770"/>
            <a:ext cx="2750701" cy="366139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l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72C77FE-C45C-4B47-B920-8DC37256936E}" type="datetime1">
              <a:rPr lang="zh-CN" altLang="en-US"/>
              <a:t>2026/7/14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>
          <a:xfrm>
            <a:off x="4049643" y="6528770"/>
            <a:ext cx="4126052" cy="366139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ct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iTest Technologies Co., Ltd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>
          <a:xfrm>
            <a:off x="8634145" y="6528770"/>
            <a:ext cx="2750701" cy="366139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lvl="0" algn="r">
              <a:defRPr sz="120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109AC0-AC33-4BDE-BE3B-027B87BFCE68}" type="slidenum">
              <a:rPr lang="zh-CN" altLang="en-US"/>
              <a:t>24</a:t>
            </a:fld>
            <a:endParaRPr lang="zh-CN" altLang="en-US"/>
          </a:p>
        </p:txBody>
      </p:sp>
      <p:sp>
        <p:nvSpPr>
          <p:cNvPr id="19" name="形状 fkKmscDoLa"/>
          <p:cNvSpPr/>
          <p:nvPr/>
        </p:nvSpPr>
        <p:spPr>
          <a:xfrm>
            <a:off x="3305553" y="2934469"/>
            <a:ext cx="5039364" cy="936104"/>
          </a:xfrm>
          <a:prstGeom prst="roundRect">
            <a:avLst/>
          </a:prstGeom>
          <a:solidFill>
            <a:srgbClr val="009BE1"/>
          </a:solidFill>
          <a:ln w="12700" cap="flat" cmpd="sng">
            <a:solidFill>
              <a:schemeClr val="lt1">
                <a:lumOff val="0"/>
              </a:schemeClr>
            </a:solidFill>
            <a:prstDash val="solid"/>
            <a:miter/>
          </a:ln>
          <a:effectLst/>
        </p:spPr>
        <p:txBody>
          <a:bodyPr vert="horz" wrap="square" lIns="137160" tIns="137160" rIns="137160" bIns="137160" numCol="1" spcCol="1270" anchor="ctr" anchorCtr="0"/>
          <a:lstStyle/>
          <a:p>
            <a:pPr marL="0" lvl="0" indent="0" algn="ctr" defTabSz="16002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4000" b="1" kern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kern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、客户应用案例</a:t>
            </a:r>
            <a:endParaRPr lang="en-US" altLang="zh-CN" sz="4000" b="1" kern="12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solidFill>
            <a:srgbClr val="009BE1"/>
          </a:solidFill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2"/>
          <p:cNvSpPr txBox="1"/>
          <p:nvPr/>
        </p:nvSpPr>
        <p:spPr>
          <a:xfrm>
            <a:off x="1" y="0"/>
            <a:ext cx="5320580" cy="699943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客户应用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厦门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273" y="873523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9182" y="1190523"/>
            <a:ext cx="5451440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全球高速线缆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TOP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厂家，主要产品包括服务器各类内部线，包括</a:t>
            </a:r>
            <a:r>
              <a:rPr lang="sv-SE" altLang="zh-CN" sz="1400" b="1" i="0" kern="1200" dirty="0">
                <a:solidFill>
                  <a:schemeClr val="dk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SlimSAS</a:t>
            </a:r>
            <a:r>
              <a:rPr lang="zh-CN" altLang="en-US" sz="1400" b="1" i="0" kern="1200" dirty="0">
                <a:solidFill>
                  <a:schemeClr val="dk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PCIe5.0/6.0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线缆组件产品；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客户基于扩产、降成本等诉求，新引入低成本网分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矩阵的测试系统方案。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646" y="2583918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测试方案介绍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643092" y="3971410"/>
            <a:ext cx="3170101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DUT: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PCIe6.0 X8 16 pairs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线缆组件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夹具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:SI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测试板（客户提供）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测试配置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:10MHz~26.5GHz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IFBW 100kHz，2000 points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6040661" y="1367187"/>
            <a:ext cx="1584176" cy="36613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结果一致性</a:t>
            </a:r>
          </a:p>
        </p:txBody>
      </p:sp>
      <p:sp>
        <p:nvSpPr>
          <p:cNvPr id="20" name="矩形 19"/>
          <p:cNvSpPr/>
          <p:nvPr/>
        </p:nvSpPr>
        <p:spPr>
          <a:xfrm>
            <a:off x="7819692" y="1387401"/>
            <a:ext cx="4176465" cy="3661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i="0" dirty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与现有测试系统差异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&lt;</a:t>
            </a:r>
            <a:r>
              <a:rPr lang="en-US" altLang="zh-CN" sz="1400" i="0" dirty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5%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6040661" y="1965649"/>
            <a:ext cx="1584176" cy="36613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测试效率</a:t>
            </a:r>
          </a:p>
        </p:txBody>
      </p:sp>
      <p:sp>
        <p:nvSpPr>
          <p:cNvPr id="22" name="矩形 21"/>
          <p:cNvSpPr/>
          <p:nvPr/>
        </p:nvSpPr>
        <p:spPr>
          <a:xfrm>
            <a:off x="7819692" y="1974834"/>
            <a:ext cx="4176464" cy="4485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128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次测试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(16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对差分，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次串扰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)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大约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60s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，优于友商测试效率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15%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以上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12669" y="885990"/>
            <a:ext cx="5883487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验证结果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053108" y="5696181"/>
            <a:ext cx="5981665" cy="418191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结论：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客户采购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10+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套 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i-CTS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测试系统。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" y="3265805"/>
            <a:ext cx="2390140" cy="29019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771855" y="3491080"/>
            <a:ext cx="2526953" cy="418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高速线缆测试系统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669" y="2683045"/>
            <a:ext cx="5616624" cy="222396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053108" y="4925088"/>
            <a:ext cx="6172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快速响应客户需求，和客户深入交流测试相关算法，迅速优化并解决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PCIE6.0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去嵌算法问题，得到客户认可。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solidFill>
            <a:srgbClr val="009BE1"/>
          </a:solidFill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2"/>
          <p:cNvSpPr txBox="1"/>
          <p:nvPr/>
        </p:nvSpPr>
        <p:spPr>
          <a:xfrm>
            <a:off x="1" y="0"/>
            <a:ext cx="5320580" cy="699943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客户应用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西南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273" y="873523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0273" y="1128812"/>
            <a:ext cx="5641683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全球高速线缆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TOP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厂家，主要聚焦高速连接器、服务器内部高速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线缆组件产品，主要客户面向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inter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等国际大厂；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客户现有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PNA 5224B/E5080B+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第三方矩阵开关的测试系统，对于新入供应商要求对比测试精度和效率。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0646" y="2583918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测试方案介绍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476660" y="3161643"/>
            <a:ext cx="3564001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DUT: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PCIe5.0 X8 16 pairs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线缆组件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夹具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:SI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测试板（客户提供）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测试配置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:10MHz~26.5GHz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IFBW10kHz，2000 points</a:t>
            </a: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6040661" y="1367187"/>
            <a:ext cx="1584176" cy="36613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结果一致性</a:t>
            </a:r>
          </a:p>
        </p:txBody>
      </p:sp>
      <p:sp>
        <p:nvSpPr>
          <p:cNvPr id="20" name="矩形 19"/>
          <p:cNvSpPr/>
          <p:nvPr/>
        </p:nvSpPr>
        <p:spPr>
          <a:xfrm>
            <a:off x="7819692" y="1387401"/>
            <a:ext cx="4176465" cy="3661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i="0" dirty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与现有测试系统差异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&lt;</a:t>
            </a:r>
            <a:r>
              <a:rPr lang="en-US" altLang="zh-CN" sz="1400" i="0" dirty="0">
                <a:solidFill>
                  <a:srgbClr val="0000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5%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6040661" y="1965649"/>
            <a:ext cx="1584176" cy="366139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测试效率</a:t>
            </a:r>
          </a:p>
        </p:txBody>
      </p:sp>
      <p:sp>
        <p:nvSpPr>
          <p:cNvPr id="22" name="矩形 21"/>
          <p:cNvSpPr/>
          <p:nvPr/>
        </p:nvSpPr>
        <p:spPr>
          <a:xfrm>
            <a:off x="7819692" y="1974834"/>
            <a:ext cx="4176464" cy="3661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直通</a:t>
            </a:r>
            <a:r>
              <a:rPr lang="en-US" altLang="zh-CN" sz="1400" dirty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20s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，客户现有系统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38s</a:t>
            </a:r>
            <a:r>
              <a:rPr lang="zh-CN" altLang="en-US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，测试效率快</a:t>
            </a:r>
            <a:r>
              <a:rPr lang="en-US" altLang="zh-CN" sz="1400" dirty="0">
                <a:solidFill>
                  <a:srgbClr val="0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100%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12669" y="885990"/>
            <a:ext cx="5883487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验证结果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476660" y="4717265"/>
            <a:ext cx="389586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测试对比：</a:t>
            </a:r>
            <a:endParaRPr lang="en-US" altLang="zh-CN" sz="1400" b="1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Keysight PNA N5224B</a:t>
            </a:r>
          </a:p>
          <a:p>
            <a:r>
              <a:rPr lang="en-US" altLang="zh-CN" sz="1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i-CTS26(VNA4265+64</a:t>
            </a:r>
            <a:r>
              <a:rPr lang="zh-CN" altLang="en-US" sz="1400" b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口矩阵）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21" y="3201230"/>
            <a:ext cx="1944216" cy="290010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5554" y="2919784"/>
            <a:ext cx="2571119" cy="2047031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223411" y="4593709"/>
            <a:ext cx="23501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en-US" sz="1600" b="1" dirty="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最大差异小于</a:t>
            </a:r>
            <a:r>
              <a:rPr lang="en-US" altLang="zh-CN" sz="1600" b="1" dirty="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0.2dB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3878" y="2935509"/>
            <a:ext cx="2836833" cy="2051199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6525469" y="4628261"/>
            <a:ext cx="19442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en-US" sz="1600" b="1" dirty="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最大差异小于</a:t>
            </a:r>
            <a:r>
              <a:rPr lang="en-US" altLang="zh-CN" sz="1600" b="1" dirty="0">
                <a:solidFill>
                  <a:srgbClr val="FF0000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1ohm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040661" y="5468423"/>
            <a:ext cx="6048673" cy="78707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结论：</a:t>
            </a:r>
            <a:r>
              <a:rPr lang="en-US" altLang="zh-CN" sz="1600" b="1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-CTS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系统</a:t>
            </a:r>
            <a:r>
              <a:rPr lang="zh-CN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整体性能做到与业界标杆方案一致的测量精度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，同时系统测试效率提升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100%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，可为客户提升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倍的产能。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27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2"/>
          <p:cNvSpPr txBox="1"/>
          <p:nvPr/>
        </p:nvSpPr>
        <p:spPr>
          <a:xfrm>
            <a:off x="1" y="0"/>
            <a:ext cx="5787312" cy="699943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客户应用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深圳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6004" y="885990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0647" y="1224544"/>
            <a:ext cx="5651309" cy="1023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国内某线缆厂家，产品包含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USB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HMDI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SAS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等的设计和制造，主要客户富士康、英伟达、云尖，超聚变等；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客户诉求：串扰测试效率提升，最好能提供整套系统；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6005" y="2468579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测试方案介绍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22064" y="3294509"/>
            <a:ext cx="2533017" cy="1993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高速线缆测试系统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夹具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测试板（客户提供）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DUT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PCIe5.0 X8 16 pairs</a:t>
            </a: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测试配置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10MHz~40GHz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IFBW10kHz，4000 points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Power:0dBm</a:t>
            </a:r>
          </a:p>
        </p:txBody>
      </p:sp>
      <p:sp>
        <p:nvSpPr>
          <p:cNvPr id="19" name="矩形: 圆角 18"/>
          <p:cNvSpPr/>
          <p:nvPr/>
        </p:nvSpPr>
        <p:spPr>
          <a:xfrm>
            <a:off x="6040661" y="1564698"/>
            <a:ext cx="1584176" cy="30337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结果一致性</a:t>
            </a:r>
          </a:p>
        </p:txBody>
      </p:sp>
      <p:sp>
        <p:nvSpPr>
          <p:cNvPr id="20" name="矩形 19"/>
          <p:cNvSpPr/>
          <p:nvPr/>
        </p:nvSpPr>
        <p:spPr>
          <a:xfrm>
            <a:off x="7819692" y="1410591"/>
            <a:ext cx="4176465" cy="4776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差分对测试结果</a:t>
            </a:r>
            <a:r>
              <a:rPr lang="zh-CN" altLang="en-US" sz="14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与现有测试系统差异</a:t>
            </a:r>
            <a:r>
              <a:rPr lang="en-US" altLang="zh-CN" sz="14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r>
              <a:rPr lang="zh-CN" altLang="en-US" sz="14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内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6040661" y="2163160"/>
            <a:ext cx="1584176" cy="30337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测试效率</a:t>
            </a:r>
          </a:p>
        </p:txBody>
      </p:sp>
      <p:sp>
        <p:nvSpPr>
          <p:cNvPr id="22" name="矩形 21"/>
          <p:cNvSpPr/>
          <p:nvPr/>
        </p:nvSpPr>
        <p:spPr>
          <a:xfrm>
            <a:off x="7819693" y="1965365"/>
            <a:ext cx="4176464" cy="7064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 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x8 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高速线缆直通</a:t>
            </a: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32s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，加串扰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165s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，测试效率相比现有测试系统提升直通</a:t>
            </a: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36%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加串扰</a:t>
            </a: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132%</a:t>
            </a:r>
            <a:endParaRPr lang="zh-CN" altLang="en-US" sz="14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112669" y="885990"/>
            <a:ext cx="5883487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验证结果</a:t>
            </a:r>
          </a:p>
        </p:txBody>
      </p:sp>
      <p:pic>
        <p:nvPicPr>
          <p:cNvPr id="27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2679" y="2951330"/>
            <a:ext cx="2763623" cy="337692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2231" y="3545037"/>
            <a:ext cx="5987982" cy="2828969"/>
          </a:xfrm>
          <a:prstGeom prst="rect">
            <a:avLst/>
          </a:prstGeom>
        </p:spPr>
      </p:pic>
      <p:sp>
        <p:nvSpPr>
          <p:cNvPr id="31" name="矩形: 圆角 30"/>
          <p:cNvSpPr/>
          <p:nvPr/>
        </p:nvSpPr>
        <p:spPr>
          <a:xfrm>
            <a:off x="6040661" y="2991135"/>
            <a:ext cx="1584176" cy="30337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校准效率</a:t>
            </a:r>
          </a:p>
        </p:txBody>
      </p:sp>
      <p:sp>
        <p:nvSpPr>
          <p:cNvPr id="32" name="矩形 31"/>
          <p:cNvSpPr/>
          <p:nvPr/>
        </p:nvSpPr>
        <p:spPr>
          <a:xfrm>
            <a:off x="7800947" y="2832483"/>
            <a:ext cx="4195209" cy="7064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校准次数从原有</a:t>
            </a:r>
            <a:r>
              <a:rPr lang="en-US" altLang="zh-CN" sz="14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108</a:t>
            </a:r>
            <a:r>
              <a:rPr lang="zh-CN" altLang="en-US" sz="14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次降低到</a:t>
            </a:r>
            <a:r>
              <a:rPr lang="en-US" altLang="zh-CN" sz="14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sz="1400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r>
              <a:rPr lang="zh-CN" altLang="en-US" sz="1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，效率提升</a:t>
            </a:r>
            <a:r>
              <a:rPr lang="en-US" altLang="zh-CN" sz="1400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180%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 2"/>
          <p:cNvSpPr txBox="1"/>
          <p:nvPr/>
        </p:nvSpPr>
        <p:spPr>
          <a:xfrm>
            <a:off x="1" y="0"/>
            <a:ext cx="6032165" cy="699943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客户应用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华南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30273" y="873523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30273" y="1207992"/>
            <a:ext cx="5699252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东莞高频高速连接器部门，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匹配各产品线对高速线缆的需求，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对于线缆供应商样品的评估和测试；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由于产品需求激增及指标全测的要求，线缆测试系统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有测试效率提升的诉求</a:t>
            </a:r>
            <a:r>
              <a:rPr lang="zh-CN" altLang="en-US" sz="14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78216" y="2583333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测试方案介绍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67581" y="3564906"/>
            <a:ext cx="3061943" cy="1670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夹具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测试板（客户提供）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DUT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：各类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IEEE 802.3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CEI5.1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PCIE5.0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协议的高速线缆组件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测试配置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10MHz~40GHz,IFBW 10kHz，4000 points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193174" y="885990"/>
            <a:ext cx="5901891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验证结果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4012143" y="3014330"/>
            <a:ext cx="20200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MSW40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6112669" y="1422301"/>
            <a:ext cx="1419332" cy="304756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结果一致性</a:t>
            </a:r>
          </a:p>
        </p:txBody>
      </p:sp>
      <p:sp>
        <p:nvSpPr>
          <p:cNvPr id="38" name="矩形 37"/>
          <p:cNvSpPr/>
          <p:nvPr/>
        </p:nvSpPr>
        <p:spPr>
          <a:xfrm>
            <a:off x="7589217" y="1398537"/>
            <a:ext cx="4527202" cy="342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差分对测试结果</a:t>
            </a:r>
            <a:r>
              <a:rPr lang="zh-CN" altLang="en-US" sz="12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与现有测试系统差异</a:t>
            </a:r>
            <a:r>
              <a:rPr lang="en-US" altLang="zh-CN" sz="12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5%</a:t>
            </a:r>
            <a:r>
              <a:rPr lang="zh-CN" altLang="en-US" sz="120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内</a:t>
            </a:r>
            <a:endParaRPr lang="zh-CN" alt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: 圆角 38"/>
          <p:cNvSpPr/>
          <p:nvPr/>
        </p:nvSpPr>
        <p:spPr>
          <a:xfrm>
            <a:off x="6115386" y="1816227"/>
            <a:ext cx="1419332" cy="304756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测试效率</a:t>
            </a:r>
          </a:p>
        </p:txBody>
      </p:sp>
      <p:sp>
        <p:nvSpPr>
          <p:cNvPr id="40" name="矩形 39"/>
          <p:cNvSpPr/>
          <p:nvPr/>
        </p:nvSpPr>
        <p:spPr>
          <a:xfrm>
            <a:off x="7591934" y="1816227"/>
            <a:ext cx="4527202" cy="3047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直通</a:t>
            </a:r>
            <a:r>
              <a:rPr lang="en-US" altLang="zh-CN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17s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，加串扰</a:t>
            </a:r>
            <a:r>
              <a:rPr lang="en-US" altLang="zh-CN" sz="1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69s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，客户现有系统直通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69s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，加串扰</a:t>
            </a:r>
            <a:r>
              <a:rPr lang="en-US" altLang="zh-CN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253s</a:t>
            </a:r>
            <a:endParaRPr lang="zh-CN" altLang="en-US" sz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9266624" y="7113857"/>
            <a:ext cx="2750701" cy="366139"/>
          </a:xfrm>
        </p:spPr>
        <p:txBody>
          <a:bodyPr/>
          <a:lstStyle/>
          <a:p>
            <a:pPr>
              <a:defRPr/>
            </a:pPr>
            <a:fld id="{2F537792-5F6C-4FF5-AB2C-7CAC3551244D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9091456" y="6157766"/>
            <a:ext cx="334643" cy="230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1586339" y="6387784"/>
            <a:ext cx="334643" cy="2300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860455" y="3162793"/>
            <a:ext cx="2526953" cy="4181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高速线缆测试系统</a:t>
            </a:r>
            <a:endParaRPr lang="en-US" altLang="zh-CN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032165" y="5370691"/>
            <a:ext cx="6033539" cy="78707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结论：</a:t>
            </a:r>
            <a:r>
              <a:rPr lang="en-US" altLang="zh-CN" sz="1600" b="1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i</a:t>
            </a:r>
            <a:r>
              <a:rPr lang="en-US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-CTS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系统</a:t>
            </a:r>
            <a:r>
              <a:rPr lang="zh-CN" altLang="zh-CN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整体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效率提升明显，相关成果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客户也同步到它相关供应商要求提升测试效率</a:t>
            </a:r>
            <a:r>
              <a:rPr lang="zh-CN" altLang="en-US" sz="1600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24550" y="2376170"/>
            <a:ext cx="6141085" cy="272986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详细验证结果：</a:t>
            </a:r>
            <a:endParaRPr lang="en-US" altLang="zh-CN" sz="1200" b="1" i="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50000"/>
              </a:lnSpc>
            </a:pP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本次主要测试对比站台为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Keysight N5245A 50G+xxx 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厂商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RF-16G 40G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，同一个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DAC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模组进行测试对比，共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组差分对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包含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SDD/SCD/ILD/Phase Skew/TDD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等。</a:t>
            </a:r>
          </a:p>
          <a:p>
            <a:pPr algn="l">
              <a:lnSpc>
                <a:spcPct val="150000"/>
              </a:lnSpc>
            </a:pP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测试时间：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10KHz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中频带宽，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4001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个点。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组差分对只测直通情况下，</a:t>
            </a:r>
            <a:r>
              <a:rPr lang="en-US" altLang="zh-CN" sz="1200" b="0" i="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时间在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17S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左右，客户现有系统在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66s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左右。加上近端和远端串扰，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b="0" i="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-CTS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时间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69s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左右，客户现有系统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253s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左右，效率明显提升。</a:t>
            </a:r>
          </a:p>
          <a:p>
            <a:pPr algn="l">
              <a:lnSpc>
                <a:spcPct val="150000"/>
              </a:lnSpc>
            </a:pP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12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校准时间：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US" altLang="zh-CN" sz="1200" b="0" i="0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itenest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的校准算法，整个校准只需要接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36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次，在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小时内可以完成。客户现有系统校准需要接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102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次，并先要对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VNA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进行一次单独校准，用时至少</a:t>
            </a:r>
            <a:r>
              <a:rPr lang="en-US" altLang="zh-CN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200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小时，效率明显提升。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9" y="3203523"/>
            <a:ext cx="2411624" cy="256070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571" y="3028360"/>
            <a:ext cx="1829776" cy="1180919"/>
          </a:xfrm>
          <a:prstGeom prst="rect">
            <a:avLst/>
          </a:prstGeom>
        </p:spPr>
      </p:pic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 2"/>
          <p:cNvSpPr txBox="1"/>
          <p:nvPr/>
        </p:nvSpPr>
        <p:spPr>
          <a:xfrm>
            <a:off x="1" y="0"/>
            <a:ext cx="6040232" cy="699943"/>
          </a:xfrm>
          <a:prstGeom prst="rect">
            <a:avLst/>
          </a:prstGeom>
          <a:solidFill>
            <a:srgbClr val="009BE1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694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客户应用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华东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30273" y="873523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项目概况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3622" y="1261522"/>
            <a:ext cx="5651309" cy="1346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公司：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全球高速线缆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TOP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厂家，</a:t>
            </a:r>
            <a:r>
              <a:rPr lang="en-US" altLang="zh-CN" sz="1400" dirty="0">
                <a:solidFill>
                  <a:srgbClr val="1014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NVIDIA</a:t>
            </a:r>
            <a:r>
              <a:rPr lang="zh-CN" altLang="en-US" sz="1400" dirty="0">
                <a:solidFill>
                  <a:srgbClr val="1014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服务器内部铜</a:t>
            </a:r>
            <a:r>
              <a:rPr lang="zh-CN" altLang="en-US" sz="1400" i="0" dirty="0">
                <a:solidFill>
                  <a:srgbClr val="10142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电缆和互连组件核心供应商</a:t>
            </a:r>
            <a:r>
              <a:rPr lang="zh-CN" altLang="en-US" sz="1400" dirty="0">
                <a:solidFill>
                  <a:srgbClr val="10142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背板高速线缆组件测试；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客户诉求 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56Gbps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产品线会逐步被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112Gbps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替代，后续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43G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网分</a:t>
            </a:r>
            <a:r>
              <a:rPr lang="en-US" altLang="zh-CN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400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矩阵的方案替代；</a:t>
            </a:r>
            <a:r>
              <a:rPr lang="en-US" altLang="zh-CN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、国产化替代，低测试成本；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8763" y="2714115"/>
            <a:ext cx="5651309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测试方案介绍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2656286" y="5127229"/>
            <a:ext cx="2969701" cy="1721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网分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KS 5080B 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矩阵开关及软件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MSW40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夹具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测试板（客户提供）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DUT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16Pair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差分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802.3</a:t>
            </a:r>
          </a:p>
          <a:p>
            <a:pPr>
              <a:lnSpc>
                <a:spcPct val="150000"/>
              </a:lnSpc>
            </a:pP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测试配置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10MHz~40GHz,IFBW10kHz，4000 points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63" y="3099661"/>
            <a:ext cx="2294533" cy="2975868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88648" y="4073840"/>
            <a:ext cx="801704" cy="1388271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3919787" y="4398526"/>
            <a:ext cx="7527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夹具</a:t>
            </a:r>
          </a:p>
        </p:txBody>
      </p:sp>
      <p:sp>
        <p:nvSpPr>
          <p:cNvPr id="46" name="矩形: 圆角 45"/>
          <p:cNvSpPr/>
          <p:nvPr/>
        </p:nvSpPr>
        <p:spPr>
          <a:xfrm>
            <a:off x="6129503" y="1406124"/>
            <a:ext cx="1584176" cy="30337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结果一致性</a:t>
            </a:r>
          </a:p>
        </p:txBody>
      </p:sp>
      <p:sp>
        <p:nvSpPr>
          <p:cNvPr id="47" name="矩形 46"/>
          <p:cNvSpPr/>
          <p:nvPr/>
        </p:nvSpPr>
        <p:spPr>
          <a:xfrm>
            <a:off x="7821690" y="1400989"/>
            <a:ext cx="4176465" cy="3033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差分对测试数据与标杆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KS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单表测量结果一致</a:t>
            </a:r>
          </a:p>
        </p:txBody>
      </p:sp>
      <p:sp>
        <p:nvSpPr>
          <p:cNvPr id="48" name="矩形: 圆角 47"/>
          <p:cNvSpPr/>
          <p:nvPr/>
        </p:nvSpPr>
        <p:spPr>
          <a:xfrm>
            <a:off x="6129503" y="1781442"/>
            <a:ext cx="1584176" cy="303374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测试效率</a:t>
            </a:r>
          </a:p>
        </p:txBody>
      </p:sp>
      <p:sp>
        <p:nvSpPr>
          <p:cNvPr id="49" name="矩形 48"/>
          <p:cNvSpPr/>
          <p:nvPr/>
        </p:nvSpPr>
        <p:spPr>
          <a:xfrm>
            <a:off x="7821691" y="1781442"/>
            <a:ext cx="4176464" cy="3241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 pairs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总耗时</a:t>
            </a:r>
            <a:r>
              <a: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33s</a:t>
            </a:r>
            <a:endParaRPr lang="zh-CN" altLang="en-US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3174" y="2607336"/>
            <a:ext cx="2904169" cy="208173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7231" y="2585639"/>
            <a:ext cx="2619549" cy="2081730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6100804" y="5122924"/>
            <a:ext cx="6006889" cy="792205"/>
          </a:xfrm>
          <a:prstGeom prst="rect">
            <a:avLst/>
          </a:prstGeom>
          <a:solidFill>
            <a:schemeClr val="accent5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结论：</a:t>
            </a:r>
            <a:r>
              <a:rPr lang="zh-CN" altLang="en-US" b="1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极致汇仪</a:t>
            </a:r>
            <a:r>
              <a:rPr lang="en-US" altLang="zh-CN" b="1" i="0" dirty="0" err="1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b="1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-CTS </a:t>
            </a:r>
            <a:r>
              <a:rPr lang="zh-CN" altLang="en-US" b="1" i="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矩阵开关及测试软件，可灵活搭配客户已有品牌网分，快速搭建高速线缆测试系统，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测试效率业界领先。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193174" y="885990"/>
            <a:ext cx="5743606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验证结果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523386" y="4645111"/>
            <a:ext cx="36388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blue trace=</a:t>
            </a: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VNA+switch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red trace=VNA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3660233" y="3114749"/>
            <a:ext cx="11986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MSW40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0001101" y="4247222"/>
            <a:ext cx="14492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差异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&lt;0.35dB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4168453" y="1566317"/>
            <a:ext cx="3929090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0725" name="灯片编号占位符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fld id="{DA5D7ABA-EED9-484B-98F5-12BBFA198D26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48373" y="2319098"/>
            <a:ext cx="50084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 You</a:t>
            </a:r>
            <a:endParaRPr lang="zh-CN" altLang="en-US" sz="5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ransition advClick="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3439a307-dd44-4f21-a560-114d9c56459c}"/>
  <p:tag name="COMMONDATA" val="eyJoZGlkIjoiNTAwMjY2NTRhZTQxZmQzODI1NmQ1NTJlYjZhYTY0NG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27*272"/>
  <p:tag name="TABLE_ENDDRAG_RECT" val="79*98*827*27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15*394"/>
  <p:tag name="TABLE_ENDDRAG_RECT" val="39*65*815*394"/>
</p:tagLst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2708</Words>
  <Application>Microsoft Office PowerPoint</Application>
  <PresentationFormat>自定义</PresentationFormat>
  <Paragraphs>446</Paragraphs>
  <Slides>30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8" baseType="lpstr">
      <vt:lpstr>LiHei Pro</vt:lpstr>
      <vt:lpstr>等线</vt:lpstr>
      <vt:lpstr>等线 Light</vt:lpstr>
      <vt:lpstr>华文仿宋</vt:lpstr>
      <vt:lpstr>华文楷体</vt:lpstr>
      <vt:lpstr>华文中宋</vt:lpstr>
      <vt:lpstr>楷体</vt:lpstr>
      <vt:lpstr>时尚中黑简体</vt:lpstr>
      <vt:lpstr>宋体</vt:lpstr>
      <vt:lpstr>微软雅黑</vt:lpstr>
      <vt:lpstr>微软雅黑 Light</vt:lpstr>
      <vt:lpstr>Arial</vt:lpstr>
      <vt:lpstr>Calibri</vt:lpstr>
      <vt:lpstr>Calibri Light</vt:lpstr>
      <vt:lpstr>Impact</vt:lpstr>
      <vt:lpstr>Times New Roman</vt:lpstr>
      <vt:lpstr>Wingdings</vt:lpstr>
      <vt:lpstr>Office 主题</vt:lpstr>
      <vt:lpstr>PowerPoint 演示文稿</vt:lpstr>
      <vt:lpstr>PowerPoint 演示文稿</vt:lpstr>
      <vt:lpstr>PowerPoint 演示文稿</vt:lpstr>
      <vt:lpstr>i-CTS高速线缆测试系统</vt:lpstr>
      <vt:lpstr>网络分析仪主机</vt:lpstr>
      <vt:lpstr>网络分析仪主机-43.5GHz</vt:lpstr>
      <vt:lpstr>稳定的高性能矩阵开关</vt:lpstr>
      <vt:lpstr>稳定的高性能矩阵开关</vt:lpstr>
      <vt:lpstr>测试软件</vt:lpstr>
      <vt:lpstr>与业界标杆对齐的测量算法</vt:lpstr>
      <vt:lpstr>PowerPoint 演示文稿</vt:lpstr>
      <vt:lpstr>i-CTS 系统优势1-全系统解决方案</vt:lpstr>
      <vt:lpstr>i-CTS 系统优势2-测试效率</vt:lpstr>
      <vt:lpstr>i-CTS 系统优势3- 112G升级到224G的方案</vt:lpstr>
      <vt:lpstr>i-CTS 系统优势4-最优服务保障</vt:lpstr>
      <vt:lpstr>PowerPoint 演示文稿</vt:lpstr>
      <vt:lpstr>VNA4435 VS E5080B-Thru</vt:lpstr>
      <vt:lpstr>VNA4435 VS E5080B-1pair单端</vt:lpstr>
      <vt:lpstr>VNA4435 VS E5080B-1 pair差分</vt:lpstr>
      <vt:lpstr>i-CTS VS PNA 系统对比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Jack Chen</dc:creator>
  <cp:lastModifiedBy>fanzhichao</cp:lastModifiedBy>
  <cp:revision>2223</cp:revision>
  <dcterms:created xsi:type="dcterms:W3CDTF">2007-10-01T16:41:00Z</dcterms:created>
  <dcterms:modified xsi:type="dcterms:W3CDTF">2026-07-14T09:10:34Z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2052-12.1.0.19770</vt:lpwstr>
  </property>
  <property fmtid="{D5CDD505-2E9C-101B-9397-08002B2CF9AE}" pid="4" name="ICV">
    <vt:lpwstr>483BFAEB7DD44FC68B5A59EF82AA4059_12</vt:lpwstr>
  </property>
</Properties>
</file>